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7" r:id="rId3"/>
    <p:sldId id="262" r:id="rId4"/>
    <p:sldId id="261" r:id="rId5"/>
    <p:sldId id="270" r:id="rId6"/>
    <p:sldId id="263" r:id="rId7"/>
    <p:sldId id="274" r:id="rId8"/>
    <p:sldId id="275" r:id="rId9"/>
    <p:sldId id="276" r:id="rId10"/>
    <p:sldId id="272" r:id="rId11"/>
    <p:sldId id="273" r:id="rId12"/>
    <p:sldId id="277" r:id="rId13"/>
    <p:sldId id="268" r:id="rId14"/>
    <p:sldId id="269" r:id="rId15"/>
    <p:sldId id="260" r:id="rId16"/>
    <p:sldId id="259" r:id="rId17"/>
    <p:sldId id="264" r:id="rId18"/>
    <p:sldId id="256" r:id="rId19"/>
    <p:sldId id="258" r:id="rId20"/>
    <p:sldId id="265" r:id="rId21"/>
    <p:sldId id="283" r:id="rId22"/>
    <p:sldId id="280" r:id="rId23"/>
    <p:sldId id="281" r:id="rId24"/>
    <p:sldId id="282" r:id="rId25"/>
    <p:sldId id="271" r:id="rId26"/>
    <p:sldId id="267" r:id="rId27"/>
    <p:sldId id="278" r:id="rId28"/>
    <p:sldId id="279"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34B"/>
    <a:srgbClr val="A3AD99"/>
    <a:srgbClr val="8D732D"/>
    <a:srgbClr val="AE8C5C"/>
    <a:srgbClr val="AE8C54"/>
    <a:srgbClr val="B7AE79"/>
    <a:srgbClr val="AE935C"/>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51" autoAdjust="0"/>
  </p:normalViewPr>
  <p:slideViewPr>
    <p:cSldViewPr snapToGrid="0">
      <p:cViewPr varScale="1">
        <p:scale>
          <a:sx n="87" d="100"/>
          <a:sy n="87" d="100"/>
        </p:scale>
        <p:origin x="11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B5ACB-9E84-47E5-BFA5-0A536F1C65B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88C86B2-5231-4B0E-9939-08A6E0A153EE}">
      <dgm:prSet phldrT="[Text]" custT="1"/>
      <dgm:spPr/>
      <dgm:t>
        <a:bodyPr/>
        <a:lstStyle/>
        <a:p>
          <a:r>
            <a:rPr lang="en-US" sz="1400" b="1" dirty="0" smtClean="0"/>
            <a:t>C</a:t>
          </a:r>
          <a:r>
            <a:rPr lang="en-US" sz="1400" dirty="0" smtClean="0"/>
            <a:t>onfidentiality</a:t>
          </a:r>
          <a:r>
            <a:rPr lang="en-US" sz="1400" dirty="0"/>
            <a:t>, </a:t>
          </a:r>
          <a:r>
            <a:rPr lang="en-US" sz="1400" b="1" dirty="0"/>
            <a:t>I</a:t>
          </a:r>
          <a:r>
            <a:rPr lang="en-US" sz="1400" dirty="0"/>
            <a:t>ntegrity, </a:t>
          </a:r>
          <a:r>
            <a:rPr lang="en-US" sz="1400" b="1" dirty="0"/>
            <a:t>A</a:t>
          </a:r>
          <a:r>
            <a:rPr lang="en-US" sz="1400" dirty="0"/>
            <a:t>vailability</a:t>
          </a:r>
        </a:p>
        <a:p>
          <a:r>
            <a:rPr lang="en-US" sz="1400" dirty="0"/>
            <a:t>Compliance, Reliability, Efficiency, Effectiveness </a:t>
          </a:r>
        </a:p>
      </dgm:t>
    </dgm:pt>
    <dgm:pt modelId="{BEF71EFB-923C-4EED-8B22-1B96DBFEA468}" type="parTrans" cxnId="{5997A14C-B9D4-4BE0-A55C-8635F1EB4827}">
      <dgm:prSet/>
      <dgm:spPr/>
      <dgm:t>
        <a:bodyPr/>
        <a:lstStyle/>
        <a:p>
          <a:endParaRPr lang="en-US"/>
        </a:p>
      </dgm:t>
    </dgm:pt>
    <dgm:pt modelId="{C9C17B9E-960C-4FC4-BA3A-082C4CC26BF6}" type="sibTrans" cxnId="{5997A14C-B9D4-4BE0-A55C-8635F1EB4827}">
      <dgm:prSet/>
      <dgm:spPr/>
      <dgm:t>
        <a:bodyPr/>
        <a:lstStyle/>
        <a:p>
          <a:endParaRPr lang="en-US"/>
        </a:p>
      </dgm:t>
    </dgm:pt>
    <dgm:pt modelId="{6F4FECC1-B17E-4BBF-9BE5-77C63902677F}">
      <dgm:prSet phldrT="[Text]" custT="1"/>
      <dgm:spPr/>
      <dgm:t>
        <a:bodyPr/>
        <a:lstStyle/>
        <a:p>
          <a:r>
            <a:rPr lang="en-US" sz="2800" dirty="0" smtClean="0"/>
            <a:t>Applications</a:t>
          </a:r>
          <a:endParaRPr lang="en-US" sz="2800" dirty="0"/>
        </a:p>
      </dgm:t>
    </dgm:pt>
    <dgm:pt modelId="{9A0CAB84-A477-496E-A42F-2536D80B255F}" type="parTrans" cxnId="{C70D8BB4-6DDA-4084-AAF6-588CA2A4B6CE}">
      <dgm:prSet/>
      <dgm:spPr/>
      <dgm:t>
        <a:bodyPr/>
        <a:lstStyle/>
        <a:p>
          <a:endParaRPr lang="en-US"/>
        </a:p>
      </dgm:t>
    </dgm:pt>
    <dgm:pt modelId="{D7D8F288-9DD5-493D-925F-AEF32F976BFD}" type="sibTrans" cxnId="{C70D8BB4-6DDA-4084-AAF6-588CA2A4B6CE}">
      <dgm:prSet/>
      <dgm:spPr/>
      <dgm:t>
        <a:bodyPr/>
        <a:lstStyle/>
        <a:p>
          <a:endParaRPr lang="en-US"/>
        </a:p>
      </dgm:t>
    </dgm:pt>
    <dgm:pt modelId="{4F8FF861-3A8E-403A-920C-7AD5D1DB9395}">
      <dgm:prSet phldrT="[Text]" custT="1"/>
      <dgm:spPr/>
      <dgm:t>
        <a:bodyPr/>
        <a:lstStyle/>
        <a:p>
          <a:r>
            <a:rPr lang="en-US" sz="2800" dirty="0" smtClean="0"/>
            <a:t>Data</a:t>
          </a:r>
          <a:endParaRPr lang="en-US" sz="2800" dirty="0"/>
        </a:p>
      </dgm:t>
    </dgm:pt>
    <dgm:pt modelId="{82588B47-F208-4172-9CA6-0EF8565853C9}" type="parTrans" cxnId="{0BD73ED7-8166-44B2-8B7E-D879941E99D6}">
      <dgm:prSet/>
      <dgm:spPr/>
      <dgm:t>
        <a:bodyPr/>
        <a:lstStyle/>
        <a:p>
          <a:endParaRPr lang="en-US"/>
        </a:p>
      </dgm:t>
    </dgm:pt>
    <dgm:pt modelId="{D0F6E82A-C489-4831-AA5A-957A5754B0CA}" type="sibTrans" cxnId="{0BD73ED7-8166-44B2-8B7E-D879941E99D6}">
      <dgm:prSet/>
      <dgm:spPr/>
      <dgm:t>
        <a:bodyPr/>
        <a:lstStyle/>
        <a:p>
          <a:endParaRPr lang="en-US"/>
        </a:p>
      </dgm:t>
    </dgm:pt>
    <dgm:pt modelId="{0C88CE5C-5FA6-4E69-81A6-5CC68C0AFBB5}" type="pres">
      <dgm:prSet presAssocID="{A51B5ACB-9E84-47E5-BFA5-0A536F1C65B6}" presName="compositeShape" presStyleCnt="0">
        <dgm:presLayoutVars>
          <dgm:dir/>
          <dgm:resizeHandles/>
        </dgm:presLayoutVars>
      </dgm:prSet>
      <dgm:spPr/>
      <dgm:t>
        <a:bodyPr/>
        <a:lstStyle/>
        <a:p>
          <a:endParaRPr lang="en-US"/>
        </a:p>
      </dgm:t>
    </dgm:pt>
    <dgm:pt modelId="{B1BD5DC5-701C-46CF-8A4B-08448B77D97C}" type="pres">
      <dgm:prSet presAssocID="{A51B5ACB-9E84-47E5-BFA5-0A536F1C65B6}" presName="pyramid" presStyleLbl="node1" presStyleIdx="0" presStyleCnt="1" custScaleX="131661"/>
      <dgm:spPr/>
    </dgm:pt>
    <dgm:pt modelId="{5CEAA895-FE28-4745-BDFE-F1497F40C103}" type="pres">
      <dgm:prSet presAssocID="{A51B5ACB-9E84-47E5-BFA5-0A536F1C65B6}" presName="theList" presStyleCnt="0"/>
      <dgm:spPr/>
    </dgm:pt>
    <dgm:pt modelId="{6EAC78B5-3C9A-4FB4-8644-B4E022CA92FC}" type="pres">
      <dgm:prSet presAssocID="{288C86B2-5231-4B0E-9939-08A6E0A153EE}" presName="aNode" presStyleLbl="fgAcc1" presStyleIdx="0" presStyleCnt="3" custScaleX="141404" custScaleY="67370" custLinFactY="-35107" custLinFactNeighborX="1826" custLinFactNeighborY="-100000">
        <dgm:presLayoutVars>
          <dgm:bulletEnabled val="1"/>
        </dgm:presLayoutVars>
      </dgm:prSet>
      <dgm:spPr/>
      <dgm:t>
        <a:bodyPr/>
        <a:lstStyle/>
        <a:p>
          <a:endParaRPr lang="en-US"/>
        </a:p>
      </dgm:t>
    </dgm:pt>
    <dgm:pt modelId="{0F724B75-D4FB-47C1-8CC2-BC6EAB4F2D06}" type="pres">
      <dgm:prSet presAssocID="{288C86B2-5231-4B0E-9939-08A6E0A153EE}" presName="aSpace" presStyleCnt="0"/>
      <dgm:spPr/>
    </dgm:pt>
    <dgm:pt modelId="{10BF5634-8E71-4DE4-B21E-1390806A7B46}" type="pres">
      <dgm:prSet presAssocID="{6F4FECC1-B17E-4BBF-9BE5-77C63902677F}" presName="aNode" presStyleLbl="fgAcc1" presStyleIdx="1" presStyleCnt="3" custLinFactY="93003" custLinFactNeighborX="5068" custLinFactNeighborY="100000">
        <dgm:presLayoutVars>
          <dgm:bulletEnabled val="1"/>
        </dgm:presLayoutVars>
      </dgm:prSet>
      <dgm:spPr/>
      <dgm:t>
        <a:bodyPr/>
        <a:lstStyle/>
        <a:p>
          <a:endParaRPr lang="en-US"/>
        </a:p>
      </dgm:t>
    </dgm:pt>
    <dgm:pt modelId="{6B1CE63D-E829-4F7C-A720-B1828F5D06AD}" type="pres">
      <dgm:prSet presAssocID="{6F4FECC1-B17E-4BBF-9BE5-77C63902677F}" presName="aSpace" presStyleCnt="0"/>
      <dgm:spPr/>
    </dgm:pt>
    <dgm:pt modelId="{8E33DE9A-797B-4F09-84E2-6B6AFD135DE5}" type="pres">
      <dgm:prSet presAssocID="{4F8FF861-3A8E-403A-920C-7AD5D1DB9395}" presName="aNode" presStyleLbl="fgAcc1" presStyleIdx="2" presStyleCnt="3" custLinFactY="-118283" custLinFactNeighborX="5068" custLinFactNeighborY="-200000">
        <dgm:presLayoutVars>
          <dgm:bulletEnabled val="1"/>
        </dgm:presLayoutVars>
      </dgm:prSet>
      <dgm:spPr/>
      <dgm:t>
        <a:bodyPr/>
        <a:lstStyle/>
        <a:p>
          <a:endParaRPr lang="en-US"/>
        </a:p>
      </dgm:t>
    </dgm:pt>
    <dgm:pt modelId="{10F6EEFF-CD91-4B0E-B22F-7483059B2D0A}" type="pres">
      <dgm:prSet presAssocID="{4F8FF861-3A8E-403A-920C-7AD5D1DB9395}" presName="aSpace" presStyleCnt="0"/>
      <dgm:spPr/>
    </dgm:pt>
  </dgm:ptLst>
  <dgm:cxnLst>
    <dgm:cxn modelId="{DBEC3DB9-E26D-43EE-A435-815EBB23CDA2}" type="presOf" srcId="{288C86B2-5231-4B0E-9939-08A6E0A153EE}" destId="{6EAC78B5-3C9A-4FB4-8644-B4E022CA92FC}" srcOrd="0" destOrd="0" presId="urn:microsoft.com/office/officeart/2005/8/layout/pyramid2"/>
    <dgm:cxn modelId="{266099E2-95B6-4138-968E-E119F159C7B6}" type="presOf" srcId="{6F4FECC1-B17E-4BBF-9BE5-77C63902677F}" destId="{10BF5634-8E71-4DE4-B21E-1390806A7B46}" srcOrd="0" destOrd="0" presId="urn:microsoft.com/office/officeart/2005/8/layout/pyramid2"/>
    <dgm:cxn modelId="{5997A14C-B9D4-4BE0-A55C-8635F1EB4827}" srcId="{A51B5ACB-9E84-47E5-BFA5-0A536F1C65B6}" destId="{288C86B2-5231-4B0E-9939-08A6E0A153EE}" srcOrd="0" destOrd="0" parTransId="{BEF71EFB-923C-4EED-8B22-1B96DBFEA468}" sibTransId="{C9C17B9E-960C-4FC4-BA3A-082C4CC26BF6}"/>
    <dgm:cxn modelId="{0BD73ED7-8166-44B2-8B7E-D879941E99D6}" srcId="{A51B5ACB-9E84-47E5-BFA5-0A536F1C65B6}" destId="{4F8FF861-3A8E-403A-920C-7AD5D1DB9395}" srcOrd="2" destOrd="0" parTransId="{82588B47-F208-4172-9CA6-0EF8565853C9}" sibTransId="{D0F6E82A-C489-4831-AA5A-957A5754B0CA}"/>
    <dgm:cxn modelId="{C70D8BB4-6DDA-4084-AAF6-588CA2A4B6CE}" srcId="{A51B5ACB-9E84-47E5-BFA5-0A536F1C65B6}" destId="{6F4FECC1-B17E-4BBF-9BE5-77C63902677F}" srcOrd="1" destOrd="0" parTransId="{9A0CAB84-A477-496E-A42F-2536D80B255F}" sibTransId="{D7D8F288-9DD5-493D-925F-AEF32F976BFD}"/>
    <dgm:cxn modelId="{EADE3B98-4EEF-4ABC-A5EC-FB1A23D415BF}" type="presOf" srcId="{A51B5ACB-9E84-47E5-BFA5-0A536F1C65B6}" destId="{0C88CE5C-5FA6-4E69-81A6-5CC68C0AFBB5}" srcOrd="0" destOrd="0" presId="urn:microsoft.com/office/officeart/2005/8/layout/pyramid2"/>
    <dgm:cxn modelId="{AC95042E-8AA3-4916-AA36-BFA0873E491E}" type="presOf" srcId="{4F8FF861-3A8E-403A-920C-7AD5D1DB9395}" destId="{8E33DE9A-797B-4F09-84E2-6B6AFD135DE5}" srcOrd="0" destOrd="0" presId="urn:microsoft.com/office/officeart/2005/8/layout/pyramid2"/>
    <dgm:cxn modelId="{E984C249-9B92-4CC4-B84E-C0E8D360D40F}" type="presParOf" srcId="{0C88CE5C-5FA6-4E69-81A6-5CC68C0AFBB5}" destId="{B1BD5DC5-701C-46CF-8A4B-08448B77D97C}" srcOrd="0" destOrd="0" presId="urn:microsoft.com/office/officeart/2005/8/layout/pyramid2"/>
    <dgm:cxn modelId="{0E66A6A2-50A5-4FB9-8E52-03DC427C79D3}" type="presParOf" srcId="{0C88CE5C-5FA6-4E69-81A6-5CC68C0AFBB5}" destId="{5CEAA895-FE28-4745-BDFE-F1497F40C103}" srcOrd="1" destOrd="0" presId="urn:microsoft.com/office/officeart/2005/8/layout/pyramid2"/>
    <dgm:cxn modelId="{35D966C0-0A7F-4574-8C3C-311A6143D826}" type="presParOf" srcId="{5CEAA895-FE28-4745-BDFE-F1497F40C103}" destId="{6EAC78B5-3C9A-4FB4-8644-B4E022CA92FC}" srcOrd="0" destOrd="0" presId="urn:microsoft.com/office/officeart/2005/8/layout/pyramid2"/>
    <dgm:cxn modelId="{CEF40767-9FC2-4721-B28B-43B1F0BECC9C}" type="presParOf" srcId="{5CEAA895-FE28-4745-BDFE-F1497F40C103}" destId="{0F724B75-D4FB-47C1-8CC2-BC6EAB4F2D06}" srcOrd="1" destOrd="0" presId="urn:microsoft.com/office/officeart/2005/8/layout/pyramid2"/>
    <dgm:cxn modelId="{3212D0CF-E9DC-4F1C-91FC-F8C54B909912}" type="presParOf" srcId="{5CEAA895-FE28-4745-BDFE-F1497F40C103}" destId="{10BF5634-8E71-4DE4-B21E-1390806A7B46}" srcOrd="2" destOrd="0" presId="urn:microsoft.com/office/officeart/2005/8/layout/pyramid2"/>
    <dgm:cxn modelId="{72C16B94-EEB2-45DF-88E9-5C56AE42713E}" type="presParOf" srcId="{5CEAA895-FE28-4745-BDFE-F1497F40C103}" destId="{6B1CE63D-E829-4F7C-A720-B1828F5D06AD}" srcOrd="3" destOrd="0" presId="urn:microsoft.com/office/officeart/2005/8/layout/pyramid2"/>
    <dgm:cxn modelId="{D93EEBBD-EA1A-4F09-8326-C44EDF414529}" type="presParOf" srcId="{5CEAA895-FE28-4745-BDFE-F1497F40C103}" destId="{8E33DE9A-797B-4F09-84E2-6B6AFD135DE5}" srcOrd="4" destOrd="0" presId="urn:microsoft.com/office/officeart/2005/8/layout/pyramid2"/>
    <dgm:cxn modelId="{68D653AE-AFC2-4BC1-8961-4B01680E8201}" type="presParOf" srcId="{5CEAA895-FE28-4745-BDFE-F1497F40C103}" destId="{10F6EEFF-CD91-4B0E-B22F-7483059B2D0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5DC5-701C-46CF-8A4B-08448B77D97C}">
      <dsp:nvSpPr>
        <dsp:cNvPr id="0" name=""/>
        <dsp:cNvSpPr/>
      </dsp:nvSpPr>
      <dsp:spPr>
        <a:xfrm>
          <a:off x="53133" y="0"/>
          <a:ext cx="5893491" cy="447626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C78B5-3C9A-4FB4-8644-B4E022CA92FC}">
      <dsp:nvSpPr>
        <dsp:cNvPr id="0" name=""/>
        <dsp:cNvSpPr/>
      </dsp:nvSpPr>
      <dsp:spPr>
        <a:xfrm>
          <a:off x="2450669" y="0"/>
          <a:ext cx="4114248" cy="7904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t>
          </a:r>
          <a:r>
            <a:rPr lang="en-US" sz="1400" kern="1200" dirty="0" smtClean="0"/>
            <a:t>onfidentiality</a:t>
          </a:r>
          <a:r>
            <a:rPr lang="en-US" sz="1400" kern="1200" dirty="0"/>
            <a:t>, </a:t>
          </a:r>
          <a:r>
            <a:rPr lang="en-US" sz="1400" b="1" kern="1200" dirty="0"/>
            <a:t>I</a:t>
          </a:r>
          <a:r>
            <a:rPr lang="en-US" sz="1400" kern="1200" dirty="0"/>
            <a:t>ntegrity, </a:t>
          </a:r>
          <a:r>
            <a:rPr lang="en-US" sz="1400" b="1" kern="1200" dirty="0"/>
            <a:t>A</a:t>
          </a:r>
          <a:r>
            <a:rPr lang="en-US" sz="1400" kern="1200" dirty="0"/>
            <a:t>vailability</a:t>
          </a:r>
        </a:p>
        <a:p>
          <a:pPr lvl="0" algn="ctr" defTabSz="622300">
            <a:lnSpc>
              <a:spcPct val="90000"/>
            </a:lnSpc>
            <a:spcBef>
              <a:spcPct val="0"/>
            </a:spcBef>
            <a:spcAft>
              <a:spcPct val="35000"/>
            </a:spcAft>
          </a:pPr>
          <a:r>
            <a:rPr lang="en-US" sz="1400" kern="1200" dirty="0"/>
            <a:t>Compliance, Reliability, Efficiency, Effectiveness </a:t>
          </a:r>
        </a:p>
      </dsp:txBody>
      <dsp:txXfrm>
        <a:off x="2489255" y="38586"/>
        <a:ext cx="4037076" cy="713260"/>
      </dsp:txXfrm>
    </dsp:sp>
    <dsp:sp modelId="{10BF5634-8E71-4DE4-B21E-1390806A7B46}">
      <dsp:nvSpPr>
        <dsp:cNvPr id="0" name=""/>
        <dsp:cNvSpPr/>
      </dsp:nvSpPr>
      <dsp:spPr>
        <a:xfrm>
          <a:off x="3147336" y="2624582"/>
          <a:ext cx="2909570" cy="11732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Applications</a:t>
          </a:r>
          <a:endParaRPr lang="en-US" sz="2800" kern="1200" dirty="0"/>
        </a:p>
      </dsp:txBody>
      <dsp:txXfrm>
        <a:off x="3204610" y="2681856"/>
        <a:ext cx="2795022" cy="1058722"/>
      </dsp:txXfrm>
    </dsp:sp>
    <dsp:sp modelId="{8E33DE9A-797B-4F09-84E2-6B6AFD135DE5}">
      <dsp:nvSpPr>
        <dsp:cNvPr id="0" name=""/>
        <dsp:cNvSpPr/>
      </dsp:nvSpPr>
      <dsp:spPr>
        <a:xfrm>
          <a:off x="3147336" y="1025579"/>
          <a:ext cx="2909570" cy="11732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Data</a:t>
          </a:r>
          <a:endParaRPr lang="en-US" sz="2800" kern="1200" dirty="0"/>
        </a:p>
      </dsp:txBody>
      <dsp:txXfrm>
        <a:off x="3204610" y="1082853"/>
        <a:ext cx="2795022" cy="10587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469D2-88D1-42D4-869A-86B24A3803A3}"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DED83-6C6D-473E-8C3E-9B55544E8F78}" type="slidenum">
              <a:rPr lang="en-US" smtClean="0"/>
              <a:t>‹#›</a:t>
            </a:fld>
            <a:endParaRPr lang="en-US"/>
          </a:p>
        </p:txBody>
      </p:sp>
    </p:spTree>
    <p:extLst>
      <p:ext uri="{BB962C8B-B14F-4D97-AF65-F5344CB8AC3E}">
        <p14:creationId xmlns:p14="http://schemas.microsoft.com/office/powerpoint/2010/main" val="8645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Session Description (one hour 10:10 – 11:10)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few topics that have gained as much recent attention in university curricula as Data Analytics and Technology, with the events of the last 18 months only accelerating the demand for analytics and technology skills. Internal auditors in practice are called upon both to perform data analytics and to evaluate the use of data analytics by their organizations; responsibilities that require students to understand data quality, analytics techniques, and enabling technologies. Too often this education is fragmented into silos of statistics, communications, accounting, finance, and information systems; leaving students with less understanding of effective analytics than desired. In addition, accounting faculty are often reluctant to include analytics into already packed curricula, and often do not receive training on the tools that enable analytics.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end of this session, participants will be able to:</a:t>
            </a:r>
          </a:p>
          <a:p>
            <a:pPr lvl="0"/>
            <a:r>
              <a:rPr lang="en-US" sz="1200" kern="1200" dirty="0" smtClean="0">
                <a:solidFill>
                  <a:schemeClr val="tx1"/>
                </a:solidFill>
                <a:effectLst/>
                <a:latin typeface="+mn-lt"/>
                <a:ea typeface="+mn-ea"/>
                <a:cs typeface="+mn-cs"/>
              </a:rPr>
              <a:t>Identify projects and exercises that can be used to develop an analytics mindset.</a:t>
            </a:r>
          </a:p>
          <a:p>
            <a:pPr lvl="0"/>
            <a:r>
              <a:rPr lang="en-US" sz="1200" kern="1200" dirty="0" smtClean="0">
                <a:solidFill>
                  <a:schemeClr val="tx1"/>
                </a:solidFill>
                <a:effectLst/>
                <a:latin typeface="+mn-lt"/>
                <a:ea typeface="+mn-ea"/>
                <a:cs typeface="+mn-cs"/>
              </a:rPr>
              <a:t>Discuss how to overcome the need to know more than your students before introducing a software application into your class.</a:t>
            </a:r>
          </a:p>
          <a:p>
            <a:pPr lvl="0"/>
            <a:r>
              <a:rPr lang="en-US" sz="1200" kern="1200" dirty="0" smtClean="0">
                <a:solidFill>
                  <a:schemeClr val="tx1"/>
                </a:solidFill>
                <a:effectLst/>
                <a:latin typeface="+mn-lt"/>
                <a:ea typeface="+mn-ea"/>
                <a:cs typeface="+mn-cs"/>
              </a:rPr>
              <a:t>Identify, evaluate, and implement applications for teaching use.</a:t>
            </a:r>
          </a:p>
          <a:p>
            <a:pPr lvl="0"/>
            <a:r>
              <a:rPr lang="en-US" sz="1200" kern="1200" dirty="0" smtClean="0">
                <a:solidFill>
                  <a:schemeClr val="tx1"/>
                </a:solidFill>
                <a:effectLst/>
                <a:latin typeface="+mn-lt"/>
                <a:ea typeface="+mn-ea"/>
                <a:cs typeface="+mn-cs"/>
              </a:rPr>
              <a:t>Understand where and how to obtain technology training and support, using vendor resources, user groups, educator colleagues, and resources on their own campuses.</a:t>
            </a:r>
          </a:p>
          <a:p>
            <a:pPr lvl="0"/>
            <a:r>
              <a:rPr lang="en-US" sz="1200" kern="1200" dirty="0" smtClean="0">
                <a:solidFill>
                  <a:schemeClr val="tx1"/>
                </a:solidFill>
                <a:effectLst/>
                <a:latin typeface="+mn-lt"/>
                <a:ea typeface="+mn-ea"/>
                <a:cs typeface="+mn-cs"/>
              </a:rPr>
              <a:t>Understand and discuss the barriers to effective implementation of active learning analytics projects in classes, and brainstorm ways to overcome these. </a:t>
            </a:r>
          </a:p>
          <a:p>
            <a:pPr lvl="0"/>
            <a:r>
              <a:rPr lang="en-US" sz="1200" kern="1200" dirty="0" smtClean="0">
                <a:solidFill>
                  <a:schemeClr val="tx1"/>
                </a:solidFill>
                <a:effectLst/>
                <a:latin typeface="+mn-lt"/>
                <a:ea typeface="+mn-ea"/>
                <a:cs typeface="+mn-cs"/>
              </a:rPr>
              <a:t>Prepare a plan for how to introduce a new technology as early as Fall 2021.</a:t>
            </a:r>
          </a:p>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a:t>
            </a:fld>
            <a:endParaRPr lang="en-US"/>
          </a:p>
        </p:txBody>
      </p:sp>
    </p:spTree>
    <p:extLst>
      <p:ext uri="{BB962C8B-B14F-4D97-AF65-F5344CB8AC3E}">
        <p14:creationId xmlns:p14="http://schemas.microsoft.com/office/powerpoint/2010/main" val="20054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Accounting</a:t>
            </a:r>
            <a:r>
              <a:rPr lang="en-US" sz="1200" i="0" kern="1200" baseline="0" dirty="0" smtClean="0">
                <a:solidFill>
                  <a:schemeClr val="tx1"/>
                </a:solidFill>
                <a:effectLst/>
                <a:latin typeface="+mn-lt"/>
                <a:ea typeface="+mn-ea"/>
                <a:cs typeface="+mn-cs"/>
              </a:rPr>
              <a:t> Faculty Survey Says:</a:t>
            </a:r>
            <a:endParaRPr lang="en-US" sz="1200" i="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Survey of AIS educators</a:t>
            </a:r>
            <a:r>
              <a:rPr lang="en-US" sz="1200" i="1" kern="1200" baseline="0" dirty="0" smtClean="0">
                <a:solidFill>
                  <a:schemeClr val="tx1"/>
                </a:solidFill>
                <a:effectLst/>
                <a:latin typeface="+mn-lt"/>
                <a:ea typeface="+mn-ea"/>
                <a:cs typeface="+mn-cs"/>
              </a:rPr>
              <a:t> from 85 schools </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“Regarding the new accreditation requirement, there is disagreement at my school about what constitutes the use of data analytics / technology.”</a:t>
            </a:r>
          </a:p>
          <a:p>
            <a:r>
              <a:rPr lang="en-US" sz="1200" i="1" kern="1200" dirty="0" smtClean="0">
                <a:solidFill>
                  <a:schemeClr val="tx1"/>
                </a:solidFill>
                <a:effectLst/>
                <a:latin typeface="+mn-lt"/>
                <a:ea typeface="+mn-ea"/>
                <a:cs typeface="+mn-cs"/>
              </a:rPr>
              <a:t>“Staff auditors are apparently getting by with the use of Tableau and Microsoft Power BI (and not using R in conjunction with these tools). While I think Data Visualization is important, I think that it hardly qualifies as data analytics or data science.” </a:t>
            </a:r>
          </a:p>
          <a:p>
            <a:r>
              <a:rPr lang="en-US" sz="1200" i="1" kern="1200" dirty="0" smtClean="0">
                <a:solidFill>
                  <a:schemeClr val="tx1"/>
                </a:solidFill>
                <a:effectLst/>
                <a:latin typeface="+mn-lt"/>
                <a:ea typeface="+mn-ea"/>
                <a:cs typeface="+mn-cs"/>
              </a:rPr>
              <a:t>“Some professors are trying to pass off financial ratios computed in Excel as “data analytics” with the use of technology. I do not agree, but perhaps I am naive in assuming that the accreditation standards intend to encourage new skills and not just repackage everything taught in accounting for the last 20 years as “data analytics”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Sarkar, Boss and Gray </a:t>
            </a:r>
            <a:r>
              <a:rPr lang="en-US" sz="1200" i="1" kern="1200" dirty="0" smtClean="0">
                <a:solidFill>
                  <a:schemeClr val="tx1"/>
                </a:solidFill>
                <a:effectLst/>
                <a:latin typeface="+mn-lt"/>
                <a:ea typeface="+mn-ea"/>
                <a:cs typeface="+mn-cs"/>
              </a:rPr>
              <a:t>(under </a:t>
            </a:r>
            <a:r>
              <a:rPr lang="en-US" sz="1200" i="1" kern="1200" dirty="0" smtClean="0">
                <a:solidFill>
                  <a:schemeClr val="tx1"/>
                </a:solidFill>
                <a:effectLst/>
                <a:latin typeface="+mn-lt"/>
                <a:ea typeface="+mn-ea"/>
                <a:cs typeface="+mn-cs"/>
              </a:rPr>
              <a:t>3</a:t>
            </a:r>
            <a:r>
              <a:rPr lang="en-US" sz="1200" i="1" kern="1200" baseline="30000" dirty="0" smtClean="0">
                <a:solidFill>
                  <a:schemeClr val="tx1"/>
                </a:solidFill>
                <a:effectLst/>
                <a:latin typeface="+mn-lt"/>
                <a:ea typeface="+mn-ea"/>
                <a:cs typeface="+mn-cs"/>
              </a:rPr>
              <a:t>rd</a:t>
            </a:r>
            <a:r>
              <a:rPr lang="en-US" sz="1200" i="1" kern="1200" dirty="0" smtClean="0">
                <a:solidFill>
                  <a:schemeClr val="tx1"/>
                </a:solidFill>
                <a:effectLst/>
                <a:latin typeface="+mn-lt"/>
                <a:ea typeface="+mn-ea"/>
                <a:cs typeface="+mn-cs"/>
              </a:rPr>
              <a:t> round review at Issues in Accounting Education</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Pedagogical Practices of Accounting Departments Addressing AACSB Technology Requirements.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10</a:t>
            </a:fld>
            <a:endParaRPr lang="en-US"/>
          </a:p>
        </p:txBody>
      </p:sp>
    </p:spTree>
    <p:extLst>
      <p:ext uri="{BB962C8B-B14F-4D97-AF65-F5344CB8AC3E}">
        <p14:creationId xmlns:p14="http://schemas.microsoft.com/office/powerpoint/2010/main" val="18974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a:t>
            </a:r>
            <a:r>
              <a:rPr lang="en-US" baseline="0" dirty="0" smtClean="0"/>
              <a:t> Data.   </a:t>
            </a:r>
            <a:r>
              <a:rPr lang="en-US" dirty="0" smtClean="0"/>
              <a:t>Fedorowicz </a:t>
            </a:r>
            <a:r>
              <a:rPr lang="en-US" dirty="0" smtClean="0"/>
              <a:t>and Gray,</a:t>
            </a:r>
            <a:r>
              <a:rPr lang="en-US" baseline="0" dirty="0" smtClean="0"/>
              <a:t> (forthcoming). The MSA is Dead. Long Live the MSA(A). Journal of Emerging Technologies in Accounting. </a:t>
            </a:r>
          </a:p>
          <a:p>
            <a:pPr marL="171450" indent="-171450">
              <a:buFont typeface="Arial" panose="020B0604020202020204" pitchFamily="34" charset="0"/>
              <a:buChar char="•"/>
            </a:pPr>
            <a:r>
              <a:rPr lang="en-US" baseline="0" dirty="0" smtClean="0"/>
              <a:t>Internship postings – shift toward more technology skills</a:t>
            </a:r>
          </a:p>
          <a:p>
            <a:pPr marL="171450" indent="-171450">
              <a:buFont typeface="Arial" panose="020B0604020202020204" pitchFamily="34" charset="0"/>
              <a:buChar char="•"/>
            </a:pPr>
            <a:r>
              <a:rPr lang="en-US" baseline="0" dirty="0" smtClean="0"/>
              <a:t>Upskilling investments by professional service firms (PwC, KPMG)</a:t>
            </a:r>
          </a:p>
          <a:p>
            <a:pPr marL="171450" indent="-171450">
              <a:buFont typeface="Arial" panose="020B0604020202020204" pitchFamily="34" charset="0"/>
              <a:buChar char="•"/>
            </a:pPr>
            <a:r>
              <a:rPr lang="en-US" baseline="0" dirty="0" smtClean="0"/>
              <a:t>IFAC/IMA call for skill enhancement 1) stats, 2) data applications 3) business domain applications (</a:t>
            </a:r>
            <a:r>
              <a:rPr lang="en-US" baseline="0" dirty="0" err="1" smtClean="0"/>
              <a:t>viz</a:t>
            </a:r>
            <a:r>
              <a:rPr lang="en-US" baseline="0" dirty="0" smtClean="0"/>
              <a:t> and workflow)</a:t>
            </a:r>
          </a:p>
          <a:p>
            <a:pPr marL="171450" indent="-171450">
              <a:buFont typeface="Arial" panose="020B0604020202020204" pitchFamily="34" charset="0"/>
              <a:buChar char="•"/>
            </a:pPr>
            <a:r>
              <a:rPr lang="en-US" baseline="0" dirty="0" smtClean="0"/>
              <a:t>Journal Review 2016 versus 2019 – Internal Auditor Magazine, Journal of Accountancy, ISACA Journal.  Marked increase in analytics topics…  ISACA also increased controls topics and SOC attention during this time.  </a:t>
            </a:r>
          </a:p>
          <a:p>
            <a:pPr marL="0" indent="0">
              <a:buFont typeface="Arial" panose="020B0604020202020204" pitchFamily="34" charset="0"/>
              <a:buNone/>
            </a:pP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Accounting educators need to ensure a curriculum that not only enhances skill and knowledge development, but also integrates more robust technology and analytics tools. (Sarkar, Boss and Gray)</a:t>
            </a:r>
          </a:p>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11</a:t>
            </a:fld>
            <a:endParaRPr lang="en-US"/>
          </a:p>
        </p:txBody>
      </p:sp>
    </p:spTree>
    <p:extLst>
      <p:ext uri="{BB962C8B-B14F-4D97-AF65-F5344CB8AC3E}">
        <p14:creationId xmlns:p14="http://schemas.microsoft.com/office/powerpoint/2010/main" val="166315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12</a:t>
            </a:fld>
            <a:endParaRPr lang="en-US"/>
          </a:p>
        </p:txBody>
      </p:sp>
    </p:spTree>
    <p:extLst>
      <p:ext uri="{BB962C8B-B14F-4D97-AF65-F5344CB8AC3E}">
        <p14:creationId xmlns:p14="http://schemas.microsoft.com/office/powerpoint/2010/main" val="152710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p:txBody>
          <a:bodyPr/>
          <a:lstStyle/>
          <a:p>
            <a:fld id="{283EDE5E-F59D-7E44-93A7-B0F992885702}" type="slidenum">
              <a:rPr lang="en-US" smtClean="0"/>
              <a:t>13</a:t>
            </a:fld>
            <a:endParaRPr lang="en-US"/>
          </a:p>
        </p:txBody>
      </p:sp>
    </p:spTree>
    <p:extLst>
      <p:ext uri="{BB962C8B-B14F-4D97-AF65-F5344CB8AC3E}">
        <p14:creationId xmlns:p14="http://schemas.microsoft.com/office/powerpoint/2010/main" val="120131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14</a:t>
            </a:fld>
            <a:endParaRPr lang="en-US"/>
          </a:p>
        </p:txBody>
      </p:sp>
    </p:spTree>
    <p:extLst>
      <p:ext uri="{BB962C8B-B14F-4D97-AF65-F5344CB8AC3E}">
        <p14:creationId xmlns:p14="http://schemas.microsoft.com/office/powerpoint/2010/main" val="137744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Sarkar, Boss and Gray paper</a:t>
            </a:r>
          </a:p>
          <a:p>
            <a:endParaRPr lang="en-US" dirty="0" smtClean="0"/>
          </a:p>
          <a:p>
            <a:r>
              <a:rPr lang="en-US" dirty="0" smtClean="0"/>
              <a:t>Silos:</a:t>
            </a:r>
          </a:p>
          <a:p>
            <a:r>
              <a:rPr lang="en-US" dirty="0" smtClean="0"/>
              <a:t>Just because a stats professor</a:t>
            </a:r>
            <a:r>
              <a:rPr lang="en-US" baseline="0" dirty="0" smtClean="0"/>
              <a:t> knows stats does not automatically enable them to  make it relevant to a business major.  </a:t>
            </a:r>
            <a:endParaRPr lang="en-US" baseline="0" dirty="0"/>
          </a:p>
          <a:p>
            <a:r>
              <a:rPr lang="en-US" baseline="0" dirty="0" smtClean="0"/>
              <a:t>Risk a focus on how the stat is calculated versus how to interpret it.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5ADED83-6C6D-473E-8C3E-9B55544E8F78}" type="slidenum">
              <a:rPr lang="en-US" smtClean="0"/>
              <a:t>16</a:t>
            </a:fld>
            <a:endParaRPr lang="en-US"/>
          </a:p>
        </p:txBody>
      </p:sp>
    </p:spTree>
    <p:extLst>
      <p:ext uri="{BB962C8B-B14F-4D97-AF65-F5344CB8AC3E}">
        <p14:creationId xmlns:p14="http://schemas.microsoft.com/office/powerpoint/2010/main" val="18205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Conferences – AMCIS, AAA, AIS Educators, ICIS, IIA</a:t>
            </a:r>
            <a:r>
              <a:rPr lang="en-US" baseline="0" dirty="0" smtClean="0"/>
              <a:t> International, IIA local</a:t>
            </a:r>
          </a:p>
          <a:p>
            <a:r>
              <a:rPr lang="en-US" dirty="0" smtClean="0"/>
              <a:t>Publications – Issues</a:t>
            </a:r>
            <a:r>
              <a:rPr lang="en-US" baseline="0" dirty="0" smtClean="0"/>
              <a:t> in Accounting Education, JETA, Journal of Accounting Education, AIS Educators Journal</a:t>
            </a:r>
          </a:p>
          <a:p>
            <a:r>
              <a:rPr lang="en-US" baseline="0" dirty="0" smtClean="0"/>
              <a:t>Resource Centers – provide links/contacts here…  include KnowledgeLeader</a:t>
            </a:r>
            <a:endParaRPr lang="en-US" dirty="0" smtClean="0"/>
          </a:p>
          <a:p>
            <a:r>
              <a:rPr lang="en-US" dirty="0" smtClean="0"/>
              <a:t>IAEP – provide link to cases</a:t>
            </a:r>
            <a:r>
              <a:rPr lang="en-US" baseline="0" dirty="0" smtClean="0"/>
              <a:t> and information on getting access </a:t>
            </a:r>
            <a:endParaRPr lang="en-US" dirty="0" smtClean="0"/>
          </a:p>
          <a:p>
            <a:endParaRPr lang="en-US" dirty="0" smtClean="0"/>
          </a:p>
          <a:p>
            <a:r>
              <a:rPr lang="en-US" dirty="0" smtClean="0"/>
              <a:t>Old Issues Cases:  Blazer and FFC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18</a:t>
            </a:fld>
            <a:endParaRPr lang="en-US"/>
          </a:p>
        </p:txBody>
      </p:sp>
    </p:spTree>
    <p:extLst>
      <p:ext uri="{BB962C8B-B14F-4D97-AF65-F5344CB8AC3E}">
        <p14:creationId xmlns:p14="http://schemas.microsoft.com/office/powerpoint/2010/main" val="14957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categorie</a:t>
            </a:r>
            <a:r>
              <a:rPr lang="en-US" baseline="0" dirty="0" smtClean="0"/>
              <a:t>s and the Gartner Magic Quadrant leaders….    Augmented analytics, process mining, analytics, data visualization, RPA </a:t>
            </a:r>
          </a:p>
          <a:p>
            <a:r>
              <a:rPr lang="en-US" baseline="0" dirty="0" smtClean="0"/>
              <a:t>Don’t forget the oldies but goodies:  IDEA (Audimation in US), SAP Academic Alliance, Oracle</a:t>
            </a:r>
          </a:p>
          <a:p>
            <a:r>
              <a:rPr lang="en-US" baseline="0" dirty="0" smtClean="0"/>
              <a:t>More alliances forming between vendors too:  </a:t>
            </a:r>
            <a:r>
              <a:rPr lang="en-US" baseline="0" dirty="0" err="1" smtClean="0"/>
              <a:t>UiPath</a:t>
            </a:r>
            <a:r>
              <a:rPr lang="en-US" baseline="0" dirty="0" smtClean="0"/>
              <a:t> partnering with SAP, Celonis with </a:t>
            </a:r>
            <a:r>
              <a:rPr lang="en-US" baseline="0" dirty="0" err="1" smtClean="0"/>
              <a:t>ERPSim</a:t>
            </a:r>
            <a:r>
              <a:rPr lang="en-US" baseline="0" dirty="0" smtClean="0"/>
              <a:t>, etc…  </a:t>
            </a:r>
          </a:p>
          <a:p>
            <a:endParaRPr lang="en-US" dirty="0" smtClean="0"/>
          </a:p>
          <a:p>
            <a:endParaRPr lang="en-US" dirty="0" smtClean="0"/>
          </a:p>
          <a:p>
            <a:r>
              <a:rPr lang="en-US" dirty="0" smtClean="0"/>
              <a:t>Alteryx – Kim Yohannan</a:t>
            </a:r>
            <a:r>
              <a:rPr lang="en-US" baseline="0" dirty="0" smtClean="0"/>
              <a:t> | Education Manager Americas  kim.yohannan@alteryx.com</a:t>
            </a:r>
          </a:p>
          <a:p>
            <a:endParaRPr lang="en-US" baseline="0" dirty="0" smtClean="0"/>
          </a:p>
          <a:p>
            <a:r>
              <a:rPr lang="en-US" dirty="0" smtClean="0"/>
              <a:t>Celonis – Kate </a:t>
            </a:r>
            <a:r>
              <a:rPr lang="en-US" dirty="0" smtClean="0"/>
              <a:t>Lovejoy </a:t>
            </a:r>
            <a:r>
              <a:rPr lang="en-US" sz="1200" kern="1200" dirty="0" smtClean="0">
                <a:solidFill>
                  <a:schemeClr val="tx1"/>
                </a:solidFill>
                <a:effectLst/>
                <a:latin typeface="+mn-lt"/>
                <a:ea typeface="+mn-ea"/>
                <a:cs typeface="+mn-cs"/>
              </a:rPr>
              <a:t>Senior Academic Alliance Manager</a:t>
            </a:r>
          </a:p>
          <a:p>
            <a:r>
              <a:rPr lang="en-US" sz="1200" kern="1200" dirty="0" smtClean="0">
                <a:solidFill>
                  <a:schemeClr val="tx1"/>
                </a:solidFill>
                <a:effectLst/>
                <a:latin typeface="+mn-lt"/>
                <a:ea typeface="+mn-ea"/>
                <a:cs typeface="+mn-cs"/>
              </a:rPr>
              <a:t>+1 704 421 1084 | </a:t>
            </a:r>
            <a:r>
              <a:rPr lang="en-US" sz="1200" u="sng" kern="1200" dirty="0" smtClean="0">
                <a:solidFill>
                  <a:schemeClr val="tx1"/>
                </a:solidFill>
                <a:effectLst/>
                <a:latin typeface="+mn-lt"/>
                <a:ea typeface="+mn-ea"/>
                <a:cs typeface="+mn-cs"/>
              </a:rPr>
              <a:t> k.lovejoy@celonis.com</a:t>
            </a:r>
            <a:endParaRPr lang="en-US" dirty="0" smtClean="0"/>
          </a:p>
          <a:p>
            <a:endParaRPr lang="en-US" dirty="0" smtClean="0"/>
          </a:p>
          <a:p>
            <a:r>
              <a:rPr lang="en-US" dirty="0" err="1" smtClean="0"/>
              <a:t>UiPath</a:t>
            </a:r>
            <a:r>
              <a:rPr lang="en-US" dirty="0" smtClean="0"/>
              <a:t> – Robert </a:t>
            </a:r>
            <a:r>
              <a:rPr lang="en-US" dirty="0" smtClean="0"/>
              <a:t>Love </a:t>
            </a:r>
            <a:r>
              <a:rPr lang="en-US" sz="1200" b="1" kern="1200" dirty="0" smtClean="0">
                <a:solidFill>
                  <a:schemeClr val="tx1"/>
                </a:solidFill>
                <a:effectLst/>
                <a:latin typeface="+mn-lt"/>
                <a:ea typeface="+mn-ea"/>
                <a:cs typeface="+mn-cs"/>
              </a:rPr>
              <a:t>Robert Love</a:t>
            </a:r>
          </a:p>
          <a:p>
            <a:r>
              <a:rPr lang="en-US" sz="1200" b="0" kern="1200" dirty="0" smtClean="0">
                <a:solidFill>
                  <a:schemeClr val="tx1"/>
                </a:solidFill>
                <a:effectLst/>
                <a:latin typeface="+mn-lt"/>
                <a:ea typeface="+mn-ea"/>
                <a:cs typeface="+mn-cs"/>
              </a:rPr>
              <a:t>Robert.Love@uipath.com</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Sr. Program Manager – Learning Alliances &amp; Certifications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19</a:t>
            </a:fld>
            <a:endParaRPr lang="en-US"/>
          </a:p>
        </p:txBody>
      </p:sp>
    </p:spTree>
    <p:extLst>
      <p:ext uri="{BB962C8B-B14F-4D97-AF65-F5344CB8AC3E}">
        <p14:creationId xmlns:p14="http://schemas.microsoft.com/office/powerpoint/2010/main" val="43348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C9A13-06D0-4B9E-8FF1-93CF9A382D6E}" type="slidenum">
              <a:rPr lang="en-US" smtClean="0"/>
              <a:t>20</a:t>
            </a:fld>
            <a:endParaRPr lang="en-US"/>
          </a:p>
        </p:txBody>
      </p:sp>
    </p:spTree>
    <p:extLst>
      <p:ext uri="{BB962C8B-B14F-4D97-AF65-F5344CB8AC3E}">
        <p14:creationId xmlns:p14="http://schemas.microsoft.com/office/powerpoint/2010/main" val="250240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24</a:t>
            </a:fld>
            <a:endParaRPr lang="en-US"/>
          </a:p>
        </p:txBody>
      </p:sp>
    </p:spTree>
    <p:extLst>
      <p:ext uri="{BB962C8B-B14F-4D97-AF65-F5344CB8AC3E}">
        <p14:creationId xmlns:p14="http://schemas.microsoft.com/office/powerpoint/2010/main" val="345506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889000"/>
            <a:ext cx="6311900" cy="3551238"/>
          </a:xfrm>
        </p:spPr>
      </p:sp>
      <p:sp>
        <p:nvSpPr>
          <p:cNvPr id="4" name="Slide Number Placeholder 3"/>
          <p:cNvSpPr>
            <a:spLocks noGrp="1"/>
          </p:cNvSpPr>
          <p:nvPr>
            <p:ph type="sldNum" sz="quarter" idx="10"/>
          </p:nvPr>
        </p:nvSpPr>
        <p:spPr/>
        <p:txBody>
          <a:bodyPr/>
          <a:lstStyle/>
          <a:p>
            <a:fld id="{52E00C74-8182-4655-8DCF-DAE0F1DD8485}" type="slidenum">
              <a:rPr lang="en-US" smtClean="0">
                <a:solidFill>
                  <a:prstClr val="black"/>
                </a:solidFill>
              </a:rPr>
              <a:pPr/>
              <a:t>2</a:t>
            </a:fld>
            <a:endParaRPr lang="en-US" dirty="0">
              <a:solidFill>
                <a:prstClr val="black"/>
              </a:solidFill>
            </a:endParaRPr>
          </a:p>
        </p:txBody>
      </p:sp>
      <p:sp>
        <p:nvSpPr>
          <p:cNvPr id="8" name="Header Placeholder 1">
            <a:extLst>
              <a:ext uri="{FF2B5EF4-FFF2-40B4-BE49-F238E27FC236}">
                <a16:creationId xmlns:a16="http://schemas.microsoft.com/office/drawing/2014/main" id="{1BE56809-7F8B-46C3-AAD2-CF7910CA193F}"/>
              </a:ext>
            </a:extLst>
          </p:cNvPr>
          <p:cNvSpPr>
            <a:spLocks noGrp="1"/>
          </p:cNvSpPr>
          <p:nvPr>
            <p:ph type="hdr" sz="quarter"/>
          </p:nvPr>
        </p:nvSpPr>
        <p:spPr>
          <a:xfrm>
            <a:off x="2" y="118587"/>
            <a:ext cx="7008778" cy="480060"/>
          </a:xfrm>
          <a:prstGeom prst="rect">
            <a:avLst/>
          </a:prstGeom>
        </p:spPr>
        <p:txBody>
          <a:bodyPr vert="horz" lIns="96611" tIns="48305" rIns="96611" bIns="48305" rtlCol="0"/>
          <a:lstStyle>
            <a:lvl1pPr algn="ctr">
              <a:defRPr lang="en-US" sz="1200" b="1" kern="1200" cap="small" dirty="0" smtClean="0">
                <a:ln w="9000" cmpd="sng">
                  <a:noFill/>
                  <a:prstDash val="solid"/>
                </a:ln>
                <a:solidFill>
                  <a:srgbClr val="660033"/>
                </a:solidFill>
                <a:latin typeface="+mn-lt"/>
                <a:ea typeface="+mn-ea"/>
                <a:cs typeface="+mn-cs"/>
              </a:defRPr>
            </a:lvl1pPr>
          </a:lstStyle>
          <a:p>
            <a:r>
              <a:rPr sz="1400" dirty="0"/>
              <a:t>IIA International 2020 – Fraud and Ethics: </a:t>
            </a:r>
            <a:br>
              <a:rPr sz="1400" dirty="0"/>
            </a:br>
            <a:r>
              <a:rPr sz="1400" dirty="0"/>
              <a:t>Do Generational Differences Matter? – Ann M. Butera</a:t>
            </a: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79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26</a:t>
            </a:fld>
            <a:endParaRPr lang="en-US"/>
          </a:p>
        </p:txBody>
      </p:sp>
    </p:spTree>
    <p:extLst>
      <p:ext uri="{BB962C8B-B14F-4D97-AF65-F5344CB8AC3E}">
        <p14:creationId xmlns:p14="http://schemas.microsoft.com/office/powerpoint/2010/main" val="87024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3</a:t>
            </a:fld>
            <a:endParaRPr lang="en-US"/>
          </a:p>
        </p:txBody>
      </p:sp>
    </p:spTree>
    <p:extLst>
      <p:ext uri="{BB962C8B-B14F-4D97-AF65-F5344CB8AC3E}">
        <p14:creationId xmlns:p14="http://schemas.microsoft.com/office/powerpoint/2010/main" val="8368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4</a:t>
            </a:fld>
            <a:endParaRPr lang="en-US"/>
          </a:p>
        </p:txBody>
      </p:sp>
    </p:spTree>
    <p:extLst>
      <p:ext uri="{BB962C8B-B14F-4D97-AF65-F5344CB8AC3E}">
        <p14:creationId xmlns:p14="http://schemas.microsoft.com/office/powerpoint/2010/main" val="54640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5</a:t>
            </a:fld>
            <a:endParaRPr lang="en-US"/>
          </a:p>
        </p:txBody>
      </p:sp>
    </p:spTree>
    <p:extLst>
      <p:ext uri="{BB962C8B-B14F-4D97-AF65-F5344CB8AC3E}">
        <p14:creationId xmlns:p14="http://schemas.microsoft.com/office/powerpoint/2010/main" val="383189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Wonderful World of Data </a:t>
            </a:r>
          </a:p>
          <a:p>
            <a:r>
              <a:rPr lang="en-US" dirty="0" smtClean="0"/>
              <a:t>Unstructured</a:t>
            </a:r>
            <a:r>
              <a:rPr lang="en-US" baseline="0" dirty="0" smtClean="0"/>
              <a:t> includes text, voice, video</a:t>
            </a:r>
          </a:p>
          <a:p>
            <a:r>
              <a:rPr lang="en-US" baseline="0" dirty="0" smtClean="0"/>
              <a:t>Not included here:  Sensors!</a:t>
            </a:r>
          </a:p>
          <a:p>
            <a:r>
              <a:rPr lang="en-US" baseline="0" dirty="0" smtClean="0"/>
              <a:t>Every expanding ways of creating data, and types of data created</a:t>
            </a:r>
            <a:endParaRPr lang="en-US" dirty="0"/>
          </a:p>
        </p:txBody>
      </p:sp>
      <p:sp>
        <p:nvSpPr>
          <p:cNvPr id="4" name="Slide Number Placeholder 3"/>
          <p:cNvSpPr>
            <a:spLocks noGrp="1"/>
          </p:cNvSpPr>
          <p:nvPr>
            <p:ph type="sldNum" sz="quarter" idx="10"/>
          </p:nvPr>
        </p:nvSpPr>
        <p:spPr/>
        <p:txBody>
          <a:bodyPr/>
          <a:lstStyle/>
          <a:p>
            <a:fld id="{283EDE5E-F59D-7E44-93A7-B0F992885702}" type="slidenum">
              <a:rPr lang="en-US" smtClean="0"/>
              <a:t>6</a:t>
            </a:fld>
            <a:endParaRPr lang="en-US"/>
          </a:p>
        </p:txBody>
      </p:sp>
    </p:spTree>
    <p:extLst>
      <p:ext uri="{BB962C8B-B14F-4D97-AF65-F5344CB8AC3E}">
        <p14:creationId xmlns:p14="http://schemas.microsoft.com/office/powerpoint/2010/main" val="94508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All </a:t>
            </a:r>
            <a:r>
              <a:rPr lang="en-US" baseline="0" dirty="0" smtClean="0"/>
              <a:t>the </a:t>
            </a:r>
            <a:r>
              <a:rPr lang="en-US" baseline="0" dirty="0" smtClean="0"/>
              <a:t>different data sources and lessening storage costs</a:t>
            </a:r>
            <a:r>
              <a:rPr lang="en-US" baseline="0" dirty="0" smtClean="0"/>
              <a:t>… and larger storage capabilities</a:t>
            </a:r>
            <a:endParaRPr lang="en-US" dirty="0"/>
          </a:p>
        </p:txBody>
      </p:sp>
      <p:sp>
        <p:nvSpPr>
          <p:cNvPr id="4" name="Slide Number Placeholder 3"/>
          <p:cNvSpPr>
            <a:spLocks noGrp="1"/>
          </p:cNvSpPr>
          <p:nvPr>
            <p:ph type="sldNum" sz="quarter" idx="10"/>
          </p:nvPr>
        </p:nvSpPr>
        <p:spPr/>
        <p:txBody>
          <a:bodyPr/>
          <a:lstStyle/>
          <a:p>
            <a:fld id="{283EDE5E-F59D-7E44-93A7-B0F992885702}" type="slidenum">
              <a:rPr lang="en-US" smtClean="0"/>
              <a:t>7</a:t>
            </a:fld>
            <a:endParaRPr lang="en-US"/>
          </a:p>
        </p:txBody>
      </p:sp>
    </p:spTree>
    <p:extLst>
      <p:ext uri="{BB962C8B-B14F-4D97-AF65-F5344CB8AC3E}">
        <p14:creationId xmlns:p14="http://schemas.microsoft.com/office/powerpoint/2010/main" val="328909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isn’t slowing down…… </a:t>
            </a:r>
          </a:p>
          <a:p>
            <a:r>
              <a:rPr lang="en-US" dirty="0" smtClean="0"/>
              <a:t>Streaming data = data in motion</a:t>
            </a:r>
          </a:p>
          <a:p>
            <a:r>
              <a:rPr lang="en-US" dirty="0" smtClean="0"/>
              <a:t>Not</a:t>
            </a:r>
            <a:r>
              <a:rPr lang="en-US" baseline="0" dirty="0" smtClean="0"/>
              <a:t> mentioned here – sensors</a:t>
            </a:r>
          </a:p>
          <a:p>
            <a:r>
              <a:rPr lang="en-US" baseline="0" dirty="0" smtClean="0"/>
              <a:t>Contrast with batch processing</a:t>
            </a:r>
            <a:endParaRPr lang="en-US" dirty="0"/>
          </a:p>
        </p:txBody>
      </p:sp>
      <p:sp>
        <p:nvSpPr>
          <p:cNvPr id="4" name="Slide Number Placeholder 3"/>
          <p:cNvSpPr>
            <a:spLocks noGrp="1"/>
          </p:cNvSpPr>
          <p:nvPr>
            <p:ph type="sldNum" sz="quarter" idx="10"/>
          </p:nvPr>
        </p:nvSpPr>
        <p:spPr/>
        <p:txBody>
          <a:bodyPr/>
          <a:lstStyle/>
          <a:p>
            <a:fld id="{283EDE5E-F59D-7E44-93A7-B0F992885702}" type="slidenum">
              <a:rPr lang="en-US" smtClean="0"/>
              <a:t>8</a:t>
            </a:fld>
            <a:endParaRPr lang="en-US"/>
          </a:p>
        </p:txBody>
      </p:sp>
    </p:spTree>
    <p:extLst>
      <p:ext uri="{BB962C8B-B14F-4D97-AF65-F5344CB8AC3E}">
        <p14:creationId xmlns:p14="http://schemas.microsoft.com/office/powerpoint/2010/main" val="143118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 amid</a:t>
            </a:r>
            <a:r>
              <a:rPr lang="en-US" baseline="0" dirty="0" smtClean="0"/>
              <a:t> all this data we must ask….. </a:t>
            </a:r>
            <a:endParaRPr lang="en-US" dirty="0"/>
          </a:p>
        </p:txBody>
      </p:sp>
      <p:sp>
        <p:nvSpPr>
          <p:cNvPr id="4" name="Slide Number Placeholder 3"/>
          <p:cNvSpPr>
            <a:spLocks noGrp="1"/>
          </p:cNvSpPr>
          <p:nvPr>
            <p:ph type="sldNum" sz="quarter" idx="10"/>
          </p:nvPr>
        </p:nvSpPr>
        <p:spPr/>
        <p:txBody>
          <a:bodyPr/>
          <a:lstStyle/>
          <a:p>
            <a:fld id="{95ADED83-6C6D-473E-8C3E-9B55544E8F78}" type="slidenum">
              <a:rPr lang="en-US" smtClean="0"/>
              <a:t>9</a:t>
            </a:fld>
            <a:endParaRPr lang="en-US"/>
          </a:p>
        </p:txBody>
      </p:sp>
    </p:spTree>
    <p:extLst>
      <p:ext uri="{BB962C8B-B14F-4D97-AF65-F5344CB8AC3E}">
        <p14:creationId xmlns:p14="http://schemas.microsoft.com/office/powerpoint/2010/main" val="305098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2933" y="1105430"/>
            <a:ext cx="9144000" cy="2387600"/>
          </a:xfrm>
        </p:spPr>
        <p:txBody>
          <a:bodyPr anchor="b"/>
          <a:lstStyle>
            <a:lvl1pPr algn="ctr">
              <a:defRPr sz="6000">
                <a:latin typeface="Adobe Song Std L" panose="02020300000000000000" pitchFamily="18" charset="-128"/>
                <a:ea typeface="Adobe Song Std L" panose="02020300000000000000" pitchFamily="18" charset="-128"/>
              </a:defRPr>
            </a:lvl1pPr>
          </a:lstStyle>
          <a:p>
            <a:r>
              <a:rPr lang="en-US" smtClean="0"/>
              <a:t>Click to edit Master title style</a:t>
            </a:r>
            <a:endParaRPr lang="en-US" dirty="0"/>
          </a:p>
        </p:txBody>
      </p:sp>
      <p:sp>
        <p:nvSpPr>
          <p:cNvPr id="3" name="Subtitle 2"/>
          <p:cNvSpPr>
            <a:spLocks noGrp="1"/>
          </p:cNvSpPr>
          <p:nvPr>
            <p:ph type="subTitle" idx="1"/>
          </p:nvPr>
        </p:nvSpPr>
        <p:spPr>
          <a:xfrm>
            <a:off x="1032933" y="3610504"/>
            <a:ext cx="9144000" cy="1655762"/>
          </a:xfrm>
        </p:spPr>
        <p:txBody>
          <a:bodyPr/>
          <a:lstStyle>
            <a:lvl1pPr marL="0" indent="0" algn="ctr">
              <a:buNone/>
              <a:defRPr sz="2400">
                <a:solidFill>
                  <a:srgbClr val="8D734B"/>
                </a:solidFill>
                <a:latin typeface="Adobe Song Std L" panose="02020300000000000000" pitchFamily="18" charset="-128"/>
                <a:ea typeface="Adobe Song Std L" panose="02020300000000000000" pitchFamily="18"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3829C46-54AA-4774-83D2-5A5C32BE7A4B}" type="datetimeFigureOut">
              <a:rPr lang="en-US"/>
              <a:pPr>
                <a:defRPr/>
              </a:pPr>
              <a:t>7/28/2021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90498-386A-45D7-B6FA-89F4035E9254}" type="slidenum">
              <a:rPr lang="en-US"/>
              <a:pPr>
                <a:defRPr/>
              </a:pPr>
              <a:t>‹#›</a:t>
            </a:fld>
            <a:endParaRPr lang="en-US"/>
          </a:p>
        </p:txBody>
      </p:sp>
    </p:spTree>
    <p:extLst>
      <p:ext uri="{BB962C8B-B14F-4D97-AF65-F5344CB8AC3E}">
        <p14:creationId xmlns:p14="http://schemas.microsoft.com/office/powerpoint/2010/main" val="304774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1204172" y="8468"/>
            <a:ext cx="980016" cy="6849532"/>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0898242" y="0"/>
            <a:ext cx="392824" cy="6858000"/>
          </a:xfrm>
          <a:prstGeom prst="rect">
            <a:avLst/>
          </a:prstGeom>
          <a:solidFill>
            <a:srgbClr val="8D734B"/>
          </a:solidFill>
          <a:ln>
            <a:solidFill>
              <a:srgbClr val="AE8C5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7218663" y="1282699"/>
            <a:ext cx="4665133" cy="4292600"/>
          </a:xfrm>
          <a:prstGeom prst="rect">
            <a:avLst/>
          </a:prstGeom>
          <a:solidFill>
            <a:srgbClr val="8D734B"/>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7370966" y="1508388"/>
            <a:ext cx="4326663" cy="3841221"/>
          </a:xfrm>
          <a:prstGeom prst="rect">
            <a:avLst/>
          </a:prstGeom>
          <a:solidFill>
            <a:schemeClr val="tx1"/>
          </a:solidFill>
          <a:ln>
            <a:noFill/>
          </a:ln>
          <a:effectLst/>
          <a:scene3d>
            <a:camera prst="orthographicFront"/>
            <a:lightRig rig="flood" dir="t">
              <a:rot lat="0" lon="0" rev="13800000"/>
            </a:lightRig>
          </a:scene3d>
          <a:sp3d extrusionH="107950" prstMaterial="plastic">
            <a:bevelT w="82550" h="63500"/>
            <a:bevelB/>
          </a:sp3d>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8050" y="1608138"/>
            <a:ext cx="21113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3063875"/>
            <a:ext cx="41973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5768" y="1196708"/>
            <a:ext cx="6269268" cy="2852737"/>
          </a:xfrm>
        </p:spPr>
        <p:txBody>
          <a:bodyPr anchor="b"/>
          <a:lstStyle>
            <a:lvl1pPr>
              <a:defRPr sz="6000">
                <a:latin typeface="Adobe Song Std L" panose="02020300000000000000" pitchFamily="18" charset="-128"/>
                <a:ea typeface="Adobe Song Std L" panose="02020300000000000000" pitchFamily="18" charset="-12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05829" y="4295641"/>
            <a:ext cx="6259207" cy="1500187"/>
          </a:xfrm>
        </p:spPr>
        <p:txBody>
          <a:bodyPr/>
          <a:lstStyle>
            <a:lvl1pPr marL="0" indent="0">
              <a:buNone/>
              <a:defRPr sz="2400">
                <a:solidFill>
                  <a:srgbClr val="8D734B"/>
                </a:solidFill>
                <a:latin typeface="Adobe Song Std L" panose="02020300000000000000" pitchFamily="18" charset="-128"/>
                <a:ea typeface="Adobe Song Std L" panose="02020300000000000000" pitchFamily="18"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A4376292-54F0-4AC3-B9C0-7E2475CC5579}" type="datetimeFigureOut">
              <a:rPr lang="en-US"/>
              <a:pPr>
                <a:defRPr/>
              </a:pPr>
              <a:t>7/28/2021</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7186540A-0B9A-4680-B3E9-C610F73C2266}" type="slidenum">
              <a:rPr lang="en-US"/>
              <a:pPr>
                <a:defRPr/>
              </a:pPr>
              <a:t>‹#›</a:t>
            </a:fld>
            <a:endParaRPr lang="en-US" dirty="0"/>
          </a:p>
        </p:txBody>
      </p:sp>
    </p:spTree>
    <p:extLst>
      <p:ext uri="{BB962C8B-B14F-4D97-AF65-F5344CB8AC3E}">
        <p14:creationId xmlns:p14="http://schemas.microsoft.com/office/powerpoint/2010/main" val="30676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2264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B8F641-CEFC-49AD-A6AB-8F6200AF80DD}" type="datetimeFigureOut">
              <a:rPr lang="en-US"/>
              <a:pPr>
                <a:defRPr/>
              </a:pPr>
              <a:t>7/28/2021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85B3B-7D03-4639-9D9F-383F6A096535}" type="slidenum">
              <a:rPr lang="en-US"/>
              <a:pPr>
                <a:defRPr/>
              </a:pPr>
              <a:t>‹#›</a:t>
            </a:fld>
            <a:endParaRPr lang="en-US"/>
          </a:p>
        </p:txBody>
      </p:sp>
    </p:spTree>
    <p:extLst>
      <p:ext uri="{BB962C8B-B14F-4D97-AF65-F5344CB8AC3E}">
        <p14:creationId xmlns:p14="http://schemas.microsoft.com/office/powerpoint/2010/main" val="88421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726083"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972608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F93B110-D271-4F4F-A2CE-FA85E41E9696}" type="datetimeFigureOut">
              <a:rPr lang="en-US"/>
              <a:pPr>
                <a:defRPr/>
              </a:pPr>
              <a:t>7/28/2021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AADFFF-AE37-4596-B041-09AA94E588E8}" type="slidenum">
              <a:rPr lang="en-US"/>
              <a:pPr>
                <a:defRPr/>
              </a:pPr>
              <a:t>‹#›</a:t>
            </a:fld>
            <a:endParaRPr lang="en-US"/>
          </a:p>
        </p:txBody>
      </p:sp>
    </p:spTree>
    <p:extLst>
      <p:ext uri="{BB962C8B-B14F-4D97-AF65-F5344CB8AC3E}">
        <p14:creationId xmlns:p14="http://schemas.microsoft.com/office/powerpoint/2010/main" val="180438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4690533"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47266" y="1825625"/>
            <a:ext cx="47244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6E44FC-B3DD-46C8-A0AA-386115EB009B}" type="datetimeFigureOut">
              <a:rPr lang="en-US"/>
              <a:pPr>
                <a:defRPr/>
              </a:pPr>
              <a:t>7/28/2021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9BD9B8-8AF0-47E2-82FB-F6EC60FE85C0}" type="slidenum">
              <a:rPr lang="en-US"/>
              <a:pPr>
                <a:defRPr/>
              </a:pPr>
              <a:t>‹#›</a:t>
            </a:fld>
            <a:endParaRPr lang="en-US"/>
          </a:p>
        </p:txBody>
      </p:sp>
    </p:spTree>
    <p:extLst>
      <p:ext uri="{BB962C8B-B14F-4D97-AF65-F5344CB8AC3E}">
        <p14:creationId xmlns:p14="http://schemas.microsoft.com/office/powerpoint/2010/main" val="137827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7279"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48667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48667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681163"/>
            <a:ext cx="46651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909733" y="2505075"/>
            <a:ext cx="46482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5512922-0D74-45A4-9EB9-DA90767F68D8}" type="datetimeFigureOut">
              <a:rPr lang="en-US"/>
              <a:pPr>
                <a:defRPr/>
              </a:pPr>
              <a:t>7/28/2021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409518-8EA8-453D-A139-A1B9609DECCE}" type="slidenum">
              <a:rPr lang="en-US"/>
              <a:pPr>
                <a:defRPr/>
              </a:pPr>
              <a:t>‹#›</a:t>
            </a:fld>
            <a:endParaRPr lang="en-US"/>
          </a:p>
        </p:txBody>
      </p:sp>
    </p:spTree>
    <p:extLst>
      <p:ext uri="{BB962C8B-B14F-4D97-AF65-F5344CB8AC3E}">
        <p14:creationId xmlns:p14="http://schemas.microsoft.com/office/powerpoint/2010/main" val="30416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0B0511-44F9-4E54-99DD-F317F0C18CC7}" type="datetimeFigureOut">
              <a:rPr lang="en-US"/>
              <a:pPr>
                <a:defRPr/>
              </a:pPr>
              <a:t>7/28/2021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95B81B-CAA8-4FF6-B5DC-7DF7C9ED073C}" type="slidenum">
              <a:rPr lang="en-US"/>
              <a:pPr>
                <a:defRPr/>
              </a:pPr>
              <a:t>‹#›</a:t>
            </a:fld>
            <a:endParaRPr lang="en-US"/>
          </a:p>
        </p:txBody>
      </p:sp>
    </p:spTree>
    <p:extLst>
      <p:ext uri="{BB962C8B-B14F-4D97-AF65-F5344CB8AC3E}">
        <p14:creationId xmlns:p14="http://schemas.microsoft.com/office/powerpoint/2010/main" val="337136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92D2D9-BEEE-407F-BE7E-9DC605C0EA90}" type="datetimeFigureOut">
              <a:rPr lang="en-US"/>
              <a:pPr>
                <a:defRPr/>
              </a:pPr>
              <a:t>7/28/2021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72E2CB-A664-442E-B0EF-DC78E20B89E7}" type="slidenum">
              <a:rPr lang="en-US"/>
              <a:pPr>
                <a:defRPr/>
              </a:pPr>
              <a:t>‹#›</a:t>
            </a:fld>
            <a:endParaRPr lang="en-US"/>
          </a:p>
        </p:txBody>
      </p:sp>
    </p:spTree>
    <p:extLst>
      <p:ext uri="{BB962C8B-B14F-4D97-AF65-F5344CB8AC3E}">
        <p14:creationId xmlns:p14="http://schemas.microsoft.com/office/powerpoint/2010/main" val="102016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794933"/>
            <a:ext cx="5103812" cy="40661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295167D-E5FB-4411-BC98-0E3B22F11E5E}" type="datetimeFigureOut">
              <a:rPr lang="en-US"/>
              <a:pPr>
                <a:defRPr/>
              </a:pPr>
              <a:t>7/28/2021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3AE8B9-1345-4094-8255-F7AA76A80AFF}" type="slidenum">
              <a:rPr lang="en-US"/>
              <a:pPr>
                <a:defRPr/>
              </a:pPr>
              <a:t>‹#›</a:t>
            </a:fld>
            <a:endParaRPr lang="en-US"/>
          </a:p>
        </p:txBody>
      </p:sp>
    </p:spTree>
    <p:extLst>
      <p:ext uri="{BB962C8B-B14F-4D97-AF65-F5344CB8AC3E}">
        <p14:creationId xmlns:p14="http://schemas.microsoft.com/office/powerpoint/2010/main" val="291113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20F8031-B77C-403D-939B-EB425C1CC509}" type="datetimeFigureOut">
              <a:rPr lang="en-US"/>
              <a:pPr>
                <a:defRPr/>
              </a:pPr>
              <a:t>7/28/2021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A17F5-8221-4E3E-8608-8844EB89B6B7}" type="slidenum">
              <a:rPr lang="en-US"/>
              <a:pPr>
                <a:defRPr/>
              </a:pPr>
              <a:t>‹#›</a:t>
            </a:fld>
            <a:endParaRPr lang="en-US"/>
          </a:p>
        </p:txBody>
      </p:sp>
    </p:spTree>
    <p:extLst>
      <p:ext uri="{BB962C8B-B14F-4D97-AF65-F5344CB8AC3E}">
        <p14:creationId xmlns:p14="http://schemas.microsoft.com/office/powerpoint/2010/main" val="26905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0670974" y="0"/>
            <a:ext cx="264985" cy="6858000"/>
          </a:xfrm>
          <a:prstGeom prst="rect">
            <a:avLst/>
          </a:prstGeom>
          <a:solidFill>
            <a:srgbClr val="8D734B"/>
          </a:solidFill>
          <a:ln>
            <a:solidFill>
              <a:srgbClr val="897E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10946342" y="0"/>
            <a:ext cx="1245656" cy="685800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9254065" y="465932"/>
            <a:ext cx="2937933" cy="1270000"/>
          </a:xfrm>
          <a:prstGeom prst="rect">
            <a:avLst/>
          </a:prstGeom>
          <a:solidFill>
            <a:srgbClr val="8D734B"/>
          </a:solidFill>
          <a:ln>
            <a:solidFill>
              <a:srgbClr val="897E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5" name="Title Placeholder 1"/>
          <p:cNvSpPr>
            <a:spLocks noGrp="1"/>
          </p:cNvSpPr>
          <p:nvPr>
            <p:ph type="title"/>
          </p:nvPr>
        </p:nvSpPr>
        <p:spPr bwMode="auto">
          <a:xfrm>
            <a:off x="830263" y="395288"/>
            <a:ext cx="83613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6" name="Text Placeholder 2"/>
          <p:cNvSpPr>
            <a:spLocks noGrp="1"/>
          </p:cNvSpPr>
          <p:nvPr>
            <p:ph type="body" idx="1"/>
          </p:nvPr>
        </p:nvSpPr>
        <p:spPr bwMode="auto">
          <a:xfrm>
            <a:off x="838200" y="1825625"/>
            <a:ext cx="97202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19129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147E44-FFD7-4183-9233-0FA43E1EBA43}" type="datetimeFigureOut">
              <a:rPr lang="en-US"/>
              <a:pPr>
                <a:defRPr/>
              </a:pPr>
              <a:t>7/28/2021</a:t>
            </a:fld>
            <a:endParaRPr lang="en-US"/>
          </a:p>
        </p:txBody>
      </p:sp>
      <p:sp>
        <p:nvSpPr>
          <p:cNvPr id="5" name="Footer Placeholder 4"/>
          <p:cNvSpPr>
            <a:spLocks noGrp="1"/>
          </p:cNvSpPr>
          <p:nvPr>
            <p:ph type="ftr" sz="quarter" idx="3"/>
          </p:nvPr>
        </p:nvSpPr>
        <p:spPr>
          <a:xfrm>
            <a:off x="3309938" y="6356350"/>
            <a:ext cx="484346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19478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97598B2-A488-4547-84EC-80C1AE6BDE29}" type="slidenum">
              <a:rPr lang="en-US"/>
              <a:pPr>
                <a:defRPr/>
              </a:pPr>
              <a:t>‹#›</a:t>
            </a:fld>
            <a:endParaRPr lang="en-US"/>
          </a:p>
        </p:txBody>
      </p:sp>
      <p:pic>
        <p:nvPicPr>
          <p:cNvPr id="1040"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15663" y="5456238"/>
            <a:ext cx="11223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378439" y="567662"/>
            <a:ext cx="2760133" cy="10736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44"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37700" y="568325"/>
            <a:ext cx="25320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Adobe Song Std L" panose="02020300000000000000" pitchFamily="18" charset="-128"/>
          <a:ea typeface="Adobe Song Std L" panose="02020300000000000000" pitchFamily="18" charset="-128"/>
          <a:cs typeface="+mj-cs"/>
        </a:defRPr>
      </a:lvl1pPr>
      <a:lvl2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2pPr>
      <a:lvl3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3pPr>
      <a:lvl4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4pPr>
      <a:lvl5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5pPr>
      <a:lvl6pPr marL="4572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6pPr>
      <a:lvl7pPr marL="9144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7pPr>
      <a:lvl8pPr marL="13716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8pPr>
      <a:lvl9pPr marL="18288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9pPr>
    </p:titleStyle>
    <p:bodyStyle>
      <a:lvl1pPr marL="228600" indent="-228600" algn="l" rtl="0" eaLnBrk="1" fontAlgn="base" hangingPunct="1">
        <a:lnSpc>
          <a:spcPct val="90000"/>
        </a:lnSpc>
        <a:spcBef>
          <a:spcPts val="1000"/>
        </a:spcBef>
        <a:spcAft>
          <a:spcPct val="0"/>
        </a:spcAft>
        <a:buFont typeface="Wingdings" panose="05000000000000000000" pitchFamily="2" charset="2"/>
        <a:buChar char="q"/>
        <a:defRPr sz="2800" kern="1200">
          <a:solidFill>
            <a:schemeClr val="tx1"/>
          </a:solidFill>
          <a:latin typeface="Adobe Song Std L" panose="02020300000000000000" pitchFamily="18" charset="-128"/>
          <a:ea typeface="Adobe Song Std L" panose="02020300000000000000" pitchFamily="18" charset="-128"/>
          <a:cs typeface="+mn-cs"/>
        </a:defRPr>
      </a:lvl1pPr>
      <a:lvl2pPr marL="685800" indent="-228600" algn="l" rtl="0" eaLnBrk="1" fontAlgn="base" hangingPunct="1">
        <a:lnSpc>
          <a:spcPct val="90000"/>
        </a:lnSpc>
        <a:spcBef>
          <a:spcPts val="500"/>
        </a:spcBef>
        <a:spcAft>
          <a:spcPct val="0"/>
        </a:spcAft>
        <a:buFont typeface="Wingdings" panose="05000000000000000000" pitchFamily="2" charset="2"/>
        <a:buChar char="q"/>
        <a:defRPr sz="2400" kern="1200">
          <a:solidFill>
            <a:srgbClr val="8D734B"/>
          </a:solidFill>
          <a:latin typeface="Adobe Song Std L" panose="02020300000000000000" pitchFamily="18" charset="-128"/>
          <a:ea typeface="Adobe Song Std L" panose="02020300000000000000" pitchFamily="18" charset="-128"/>
          <a:cs typeface="+mn-cs"/>
        </a:defRPr>
      </a:lvl2pPr>
      <a:lvl3pPr marL="1143000" indent="-228600" algn="l" rtl="0" eaLnBrk="1" fontAlgn="base" hangingPunct="1">
        <a:lnSpc>
          <a:spcPct val="90000"/>
        </a:lnSpc>
        <a:spcBef>
          <a:spcPts val="500"/>
        </a:spcBef>
        <a:spcAft>
          <a:spcPct val="0"/>
        </a:spcAft>
        <a:buFont typeface="Wingdings" panose="05000000000000000000" pitchFamily="2" charset="2"/>
        <a:buChar char="q"/>
        <a:defRPr sz="2000" kern="1200">
          <a:solidFill>
            <a:srgbClr val="A3AD99"/>
          </a:solidFill>
          <a:latin typeface="Adobe Song Std L" panose="02020300000000000000" pitchFamily="18" charset="-128"/>
          <a:ea typeface="Adobe Song Std L" panose="02020300000000000000" pitchFamily="18" charset="-128"/>
          <a:cs typeface="+mn-cs"/>
        </a:defRPr>
      </a:lvl3pPr>
      <a:lvl4pPr marL="1600200" indent="-228600" algn="l" rtl="0" eaLnBrk="1" fontAlgn="base" hangingPunct="1">
        <a:lnSpc>
          <a:spcPct val="90000"/>
        </a:lnSpc>
        <a:spcBef>
          <a:spcPts val="500"/>
        </a:spcBef>
        <a:spcAft>
          <a:spcPct val="0"/>
        </a:spcAft>
        <a:buFont typeface="Wingdings" panose="05000000000000000000" pitchFamily="2" charset="2"/>
        <a:buChar char="q"/>
        <a:defRPr kern="1200">
          <a:solidFill>
            <a:srgbClr val="B7AE79"/>
          </a:solidFill>
          <a:latin typeface="Adobe Song Std L" panose="02020300000000000000" pitchFamily="18" charset="-128"/>
          <a:ea typeface="Adobe Song Std L" panose="02020300000000000000" pitchFamily="18" charset="-128"/>
          <a:cs typeface="+mn-cs"/>
        </a:defRPr>
      </a:lvl4pPr>
      <a:lvl5pPr marL="2057400" indent="-228600" algn="l" rtl="0" eaLnBrk="1" fontAlgn="base" hangingPunct="1">
        <a:lnSpc>
          <a:spcPct val="90000"/>
        </a:lnSpc>
        <a:spcBef>
          <a:spcPts val="500"/>
        </a:spcBef>
        <a:spcAft>
          <a:spcPct val="0"/>
        </a:spcAft>
        <a:buFont typeface="Wingdings" panose="05000000000000000000" pitchFamily="2" charset="2"/>
        <a:buChar char="q"/>
        <a:defRPr kern="1200">
          <a:solidFill>
            <a:schemeClr val="tx1"/>
          </a:solidFill>
          <a:latin typeface="Adobe Song Std L" panose="02020300000000000000" pitchFamily="18" charset="-128"/>
          <a:ea typeface="Adobe Song Std L" panose="020203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1AC24F4-BFE8-4C94-BE0D-ACB068A4BA5E}" type="datetimeFigureOut">
              <a:rPr lang="en-US"/>
              <a:pPr>
                <a:defRPr/>
              </a:pPr>
              <a:t>7/28/2021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6670B9-E137-4FBA-8323-62E365E5E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Adobe Song Std L" panose="02020300000000000000" pitchFamily="18" charset="-128"/>
          <a:ea typeface="Adobe Song Std L" panose="02020300000000000000" pitchFamily="18" charset="-128"/>
          <a:cs typeface="+mj-cs"/>
        </a:defRPr>
      </a:lvl1pPr>
      <a:lvl2pPr algn="l" rtl="0" eaLnBrk="0" fontAlgn="base" hangingPunct="0">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2pPr>
      <a:lvl3pPr algn="l" rtl="0" eaLnBrk="0" fontAlgn="base" hangingPunct="0">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3pPr>
      <a:lvl4pPr algn="l" rtl="0" eaLnBrk="0" fontAlgn="base" hangingPunct="0">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4pPr>
      <a:lvl5pPr algn="l" rtl="0" eaLnBrk="0" fontAlgn="base" hangingPunct="0">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5pPr>
      <a:lvl6pPr marL="457200" algn="l" rtl="0" fontAlgn="base">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6pPr>
      <a:lvl7pPr marL="914400" algn="l" rtl="0" fontAlgn="base">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7pPr>
      <a:lvl8pPr marL="1371600" algn="l" rtl="0" fontAlgn="base">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8pPr>
      <a:lvl9pPr marL="1828800" algn="l" rtl="0" fontAlgn="base">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dobe Song Std L" panose="02020300000000000000" pitchFamily="18" charset="-128"/>
          <a:ea typeface="Adobe Song Std L" panose="02020300000000000000" pitchFamily="18"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dobe Song Std L" panose="02020300000000000000" pitchFamily="18" charset="-128"/>
          <a:ea typeface="Adobe Song Std L" panose="02020300000000000000" pitchFamily="18"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dobe Song Std L" panose="02020300000000000000" pitchFamily="18" charset="-128"/>
          <a:ea typeface="Adobe Song Std L" panose="02020300000000000000" pitchFamily="18"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dobe Song Std L" panose="02020300000000000000" pitchFamily="18" charset="-128"/>
          <a:ea typeface="Adobe Song Std L" panose="02020300000000000000" pitchFamily="18"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dobe Song Std L" panose="02020300000000000000" pitchFamily="18" charset="-128"/>
          <a:ea typeface="Adobe Song Std L" panose="020203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teryx.com/sparke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20%20https:/www.uipath.com/rpa/academic-alliance/join" TargetMode="External"/><Relationship Id="rId5" Type="http://schemas.openxmlformats.org/officeDocument/2006/relationships/hyperlink" Target="https://www.tableau.com/academic/teaching" TargetMode="External"/><Relationship Id="rId4" Type="http://schemas.openxmlformats.org/officeDocument/2006/relationships/hyperlink" Target="https://www.celonis.com/acal-teach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omo.com/learn/data-never-sleeps-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96571" y="1286966"/>
            <a:ext cx="6707312" cy="2852737"/>
          </a:xfrm>
        </p:spPr>
        <p:txBody>
          <a:bodyPr/>
          <a:lstStyle/>
          <a:p>
            <a:r>
              <a:rPr lang="en-US" b="1" i="1" dirty="0"/>
              <a:t>Analytics – It’s not the Software, it’s the Mindset.</a:t>
            </a:r>
            <a:endParaRPr lang="en-US" dirty="0"/>
          </a:p>
        </p:txBody>
      </p:sp>
      <p:sp>
        <p:nvSpPr>
          <p:cNvPr id="3" name="Text Placeholder 2"/>
          <p:cNvSpPr>
            <a:spLocks noGrp="1"/>
          </p:cNvSpPr>
          <p:nvPr>
            <p:ph type="body" idx="1"/>
          </p:nvPr>
        </p:nvSpPr>
        <p:spPr>
          <a:xfrm>
            <a:off x="806450" y="4295775"/>
            <a:ext cx="6257925" cy="1500188"/>
          </a:xfrm>
        </p:spPr>
        <p:txBody>
          <a:bodyPr rtlCol="0">
            <a:normAutofit lnSpcReduction="10000"/>
          </a:bodyPr>
          <a:lstStyle/>
          <a:p>
            <a:pPr eaLnBrk="1" fontAlgn="auto" hangingPunct="1">
              <a:spcAft>
                <a:spcPts val="0"/>
              </a:spcAft>
              <a:defRPr/>
            </a:pPr>
            <a:r>
              <a:rPr lang="en-US" dirty="0" smtClean="0"/>
              <a:t>Joy Gray</a:t>
            </a:r>
            <a:br>
              <a:rPr lang="en-US" dirty="0" smtClean="0"/>
            </a:br>
            <a:r>
              <a:rPr lang="en-US" dirty="0" smtClean="0"/>
              <a:t>Bentley University</a:t>
            </a:r>
          </a:p>
          <a:p>
            <a:pPr eaLnBrk="1" fontAlgn="auto" hangingPunct="1">
              <a:spcAft>
                <a:spcPts val="0"/>
              </a:spcAft>
              <a:defRPr/>
            </a:pPr>
            <a:r>
              <a:rPr lang="en-US" dirty="0" smtClean="0"/>
              <a:t/>
            </a:r>
            <a:br>
              <a:rPr lang="en-US" dirty="0" smtClean="0"/>
            </a:br>
            <a:r>
              <a:rPr lang="en-US" dirty="0" smtClean="0">
                <a:solidFill>
                  <a:srgbClr val="A3AD99"/>
                </a:solidFill>
              </a:rPr>
              <a:t>July 28, 2021</a:t>
            </a:r>
            <a:endParaRPr lang="en-US" dirty="0">
              <a:solidFill>
                <a:srgbClr val="A3AD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95288"/>
            <a:ext cx="8361363" cy="1325562"/>
          </a:xfrm>
        </p:spPr>
        <p:txBody>
          <a:bodyPr/>
          <a:lstStyle/>
          <a:p>
            <a:r>
              <a:rPr lang="en-US" altLang="en-US" smtClean="0"/>
              <a:t>Polling Question 1</a:t>
            </a:r>
            <a:br>
              <a:rPr lang="en-US" altLang="en-US" smtClean="0"/>
            </a:br>
            <a:endParaRPr lang="en-US" altLang="en-US" smtClean="0"/>
          </a:p>
        </p:txBody>
      </p:sp>
      <p:sp>
        <p:nvSpPr>
          <p:cNvPr id="3" name="Content Placeholder 2"/>
          <p:cNvSpPr>
            <a:spLocks noGrp="1"/>
          </p:cNvSpPr>
          <p:nvPr>
            <p:ph idx="1"/>
          </p:nvPr>
        </p:nvSpPr>
        <p:spPr>
          <a:xfrm>
            <a:off x="381001" y="1173872"/>
            <a:ext cx="9720263" cy="5207472"/>
          </a:xfrm>
        </p:spPr>
        <p:txBody>
          <a:bodyPr/>
          <a:lstStyle/>
          <a:p>
            <a:pPr marL="0" indent="0">
              <a:buFont typeface="Arial" charset="0"/>
              <a:buNone/>
              <a:defRPr/>
            </a:pPr>
            <a:r>
              <a:rPr lang="en-US" dirty="0" smtClean="0"/>
              <a:t>Which of the following topics are applicable to analytics? (multiple responses allowed)</a:t>
            </a:r>
            <a:endParaRPr lang="en-US" dirty="0"/>
          </a:p>
          <a:p>
            <a:pPr marL="914400" lvl="1" indent="-514350">
              <a:buFont typeface="Arial" charset="0"/>
              <a:buAutoNum type="alphaLcPeriod"/>
              <a:defRPr/>
            </a:pPr>
            <a:r>
              <a:rPr lang="en-US" sz="2000" dirty="0" smtClean="0"/>
              <a:t>Statistics</a:t>
            </a:r>
          </a:p>
          <a:p>
            <a:pPr marL="400050" lvl="1" indent="0">
              <a:buFont typeface="Arial" charset="0"/>
              <a:buNone/>
              <a:defRPr/>
            </a:pPr>
            <a:r>
              <a:rPr lang="en-US" sz="2000" dirty="0" smtClean="0"/>
              <a:t>b. 	Data quality</a:t>
            </a:r>
          </a:p>
          <a:p>
            <a:pPr marL="400050" lvl="1" indent="0">
              <a:buFont typeface="Arial" charset="0"/>
              <a:buNone/>
              <a:defRPr/>
            </a:pPr>
            <a:r>
              <a:rPr lang="en-US" sz="2000" dirty="0" smtClean="0"/>
              <a:t>c.     Advanced Microsoft Excel</a:t>
            </a:r>
          </a:p>
          <a:p>
            <a:pPr marL="400050" lvl="1" indent="0">
              <a:buFont typeface="Arial" charset="0"/>
              <a:buNone/>
              <a:defRPr/>
            </a:pPr>
            <a:r>
              <a:rPr lang="en-US" sz="2000" dirty="0" smtClean="0"/>
              <a:t>d. </a:t>
            </a:r>
            <a:r>
              <a:rPr lang="en-US" sz="2000" dirty="0"/>
              <a:t>	</a:t>
            </a:r>
            <a:r>
              <a:rPr lang="en-US" sz="2000" dirty="0" smtClean="0"/>
              <a:t>Data visualization tools</a:t>
            </a:r>
          </a:p>
          <a:p>
            <a:pPr marL="857250" lvl="1" indent="-457200">
              <a:buFont typeface="Arial" charset="0"/>
              <a:buAutoNum type="alphaLcPeriod" startAt="5"/>
              <a:defRPr/>
            </a:pPr>
            <a:r>
              <a:rPr lang="en-US" sz="2000" dirty="0" smtClean="0"/>
              <a:t>Databases</a:t>
            </a:r>
          </a:p>
          <a:p>
            <a:pPr marL="857250" lvl="1" indent="-457200">
              <a:buFont typeface="Arial" charset="0"/>
              <a:buAutoNum type="alphaLcPeriod" startAt="5"/>
              <a:defRPr/>
            </a:pPr>
            <a:r>
              <a:rPr lang="en-US" sz="2000" dirty="0" smtClean="0"/>
              <a:t>Programming languages (e.g., R, Python)</a:t>
            </a:r>
          </a:p>
          <a:p>
            <a:pPr marL="857250" lvl="1" indent="-457200">
              <a:buFont typeface="Arial" charset="0"/>
              <a:buAutoNum type="alphaLcPeriod" startAt="5"/>
              <a:defRPr/>
            </a:pPr>
            <a:r>
              <a:rPr lang="en-US" sz="2000" dirty="0" smtClean="0"/>
              <a:t>Extract, transform and load (ETL)</a:t>
            </a:r>
          </a:p>
          <a:p>
            <a:pPr marL="857250" lvl="1" indent="-457200">
              <a:buFont typeface="Arial" charset="0"/>
              <a:buAutoNum type="alphaLcPeriod" startAt="5"/>
              <a:defRPr/>
            </a:pPr>
            <a:r>
              <a:rPr lang="en-US" sz="2000" dirty="0" smtClean="0"/>
              <a:t>Process analysis and root cause analysis</a:t>
            </a:r>
          </a:p>
          <a:p>
            <a:pPr marL="857250" lvl="1" indent="-457200">
              <a:buFont typeface="Arial" charset="0"/>
              <a:buAutoNum type="alphaLcPeriod" startAt="5"/>
              <a:defRPr/>
            </a:pPr>
            <a:r>
              <a:rPr lang="en-US" sz="2000" dirty="0" smtClean="0"/>
              <a:t>IT controls</a:t>
            </a:r>
          </a:p>
          <a:p>
            <a:pPr marL="857250" lvl="1" indent="-457200">
              <a:buFont typeface="Arial" charset="0"/>
              <a:buAutoNum type="alphaLcPeriod" startAt="5"/>
              <a:defRPr/>
            </a:pPr>
            <a:r>
              <a:rPr lang="en-US" sz="2000" dirty="0" smtClean="0"/>
              <a:t>Other (please comment in chat)</a:t>
            </a:r>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4236864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Why Analytics</a:t>
            </a:r>
          </a:p>
        </p:txBody>
      </p:sp>
      <p:sp>
        <p:nvSpPr>
          <p:cNvPr id="6147" name="Content Placeholder 2"/>
          <p:cNvSpPr>
            <a:spLocks noGrp="1"/>
          </p:cNvSpPr>
          <p:nvPr>
            <p:ph idx="1"/>
          </p:nvPr>
        </p:nvSpPr>
        <p:spPr>
          <a:xfrm>
            <a:off x="830263" y="1523475"/>
            <a:ext cx="9720263" cy="5178881"/>
          </a:xfrm>
        </p:spPr>
        <p:txBody>
          <a:bodyPr/>
          <a:lstStyle/>
          <a:p>
            <a:r>
              <a:rPr lang="en-US" altLang="en-US" dirty="0" smtClean="0"/>
              <a:t>Employer Demands</a:t>
            </a:r>
          </a:p>
          <a:p>
            <a:pPr lvl="1"/>
            <a:r>
              <a:rPr lang="en-US" altLang="en-US" dirty="0" smtClean="0"/>
              <a:t>critical thinking</a:t>
            </a:r>
          </a:p>
          <a:p>
            <a:pPr lvl="1"/>
            <a:r>
              <a:rPr lang="en-US" altLang="en-US" dirty="0" smtClean="0"/>
              <a:t>data skills</a:t>
            </a:r>
          </a:p>
          <a:p>
            <a:pPr lvl="1"/>
            <a:r>
              <a:rPr lang="en-US" altLang="en-US" dirty="0" smtClean="0"/>
              <a:t>enhanced business understanding</a:t>
            </a:r>
          </a:p>
          <a:p>
            <a:pPr lvl="1"/>
            <a:r>
              <a:rPr lang="en-US" altLang="en-US" dirty="0"/>
              <a:t>i</a:t>
            </a:r>
            <a:r>
              <a:rPr lang="en-US" altLang="en-US" dirty="0" smtClean="0"/>
              <a:t>ncreased diversity</a:t>
            </a:r>
          </a:p>
          <a:p>
            <a:r>
              <a:rPr lang="en-US" altLang="en-US" dirty="0" smtClean="0"/>
              <a:t>Accreditor Demands</a:t>
            </a:r>
          </a:p>
          <a:p>
            <a:pPr lvl="1"/>
            <a:r>
              <a:rPr lang="en-US" altLang="en-US" dirty="0" smtClean="0"/>
              <a:t>AACSB A5 (2018)</a:t>
            </a:r>
          </a:p>
          <a:p>
            <a:r>
              <a:rPr lang="en-US" altLang="en-US" dirty="0" smtClean="0"/>
              <a:t>Professional Association &amp; Certification Demands</a:t>
            </a:r>
          </a:p>
          <a:p>
            <a:pPr lvl="1"/>
            <a:r>
              <a:rPr lang="en-US" altLang="en-US" dirty="0" smtClean="0"/>
              <a:t>The IIA – CIA update 2019</a:t>
            </a:r>
          </a:p>
          <a:p>
            <a:pPr lvl="1"/>
            <a:r>
              <a:rPr lang="en-US" altLang="en-US" dirty="0" smtClean="0"/>
              <a:t>ISACA – CISA update 2019</a:t>
            </a:r>
          </a:p>
          <a:p>
            <a:pPr lvl="1"/>
            <a:r>
              <a:rPr lang="en-US" altLang="en-US" dirty="0" smtClean="0"/>
              <a:t>IMA – CMA update </a:t>
            </a:r>
          </a:p>
          <a:p>
            <a:pPr lvl="1"/>
            <a:r>
              <a:rPr lang="en-US" altLang="en-US" dirty="0" smtClean="0"/>
              <a:t>AICPA – CPA (Evolution of CPA 2024)</a:t>
            </a:r>
          </a:p>
          <a:p>
            <a:pPr marL="1371600" lvl="3"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8608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AACSB A5</a:t>
            </a:r>
            <a:endParaRPr lang="en-US" dirty="0"/>
          </a:p>
        </p:txBody>
      </p:sp>
      <p:sp>
        <p:nvSpPr>
          <p:cNvPr id="3" name="Content Placeholder 2"/>
          <p:cNvSpPr>
            <a:spLocks noGrp="1"/>
          </p:cNvSpPr>
          <p:nvPr>
            <p:ph idx="1"/>
          </p:nvPr>
        </p:nvSpPr>
        <p:spPr/>
        <p:txBody>
          <a:bodyPr/>
          <a:lstStyle/>
          <a:p>
            <a:r>
              <a:rPr lang="en-US" dirty="0" smtClean="0"/>
              <a:t>Three Components of Accounting Technologies</a:t>
            </a:r>
          </a:p>
          <a:p>
            <a:pPr lvl="1"/>
            <a:r>
              <a:rPr lang="en-US" dirty="0"/>
              <a:t>“Information systems and business processes including data creation, manipulation/management, security, and storage.</a:t>
            </a:r>
          </a:p>
          <a:p>
            <a:pPr lvl="1"/>
            <a:r>
              <a:rPr lang="en-US" dirty="0"/>
              <a:t>Data analytics including, for example, statistical techniques, clustering, data management, modeling, analysis, text analysis, predictive analytics, learning systems, or visualization.</a:t>
            </a:r>
          </a:p>
          <a:p>
            <a:pPr lvl="1"/>
            <a:r>
              <a:rPr lang="en-US" dirty="0"/>
              <a:t>Developing information </a:t>
            </a:r>
            <a:r>
              <a:rPr lang="en-US" b="1" i="1" dirty="0"/>
              <a:t>technology agility </a:t>
            </a:r>
            <a:r>
              <a:rPr lang="en-US" dirty="0"/>
              <a:t>among students and faculty, recognizing the need for continual learning of new skills needed by accounting professionals.” (AACSB 2018) </a:t>
            </a:r>
          </a:p>
          <a:p>
            <a:pPr lvl="1"/>
            <a:endParaRPr lang="en-US" dirty="0"/>
          </a:p>
        </p:txBody>
      </p:sp>
    </p:spTree>
    <p:extLst>
      <p:ext uri="{BB962C8B-B14F-4D97-AF65-F5344CB8AC3E}">
        <p14:creationId xmlns:p14="http://schemas.microsoft.com/office/powerpoint/2010/main" val="10865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48000" y="1397000"/>
          <a:ext cx="6564923" cy="447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574866" y="5434061"/>
            <a:ext cx="5612766" cy="1212678"/>
            <a:chOff x="191137" y="501756"/>
            <a:chExt cx="5697416" cy="1014190"/>
          </a:xfrm>
        </p:grpSpPr>
        <p:sp>
          <p:nvSpPr>
            <p:cNvPr id="5" name="Rounded Rectangle 4"/>
            <p:cNvSpPr/>
            <p:nvPr/>
          </p:nvSpPr>
          <p:spPr>
            <a:xfrm>
              <a:off x="191137" y="700584"/>
              <a:ext cx="5697416" cy="8153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800" dirty="0"/>
                <a:t>IT Architecture: Networks, O/S, Hardware </a:t>
              </a:r>
            </a:p>
          </p:txBody>
        </p:sp>
        <p:sp>
          <p:nvSpPr>
            <p:cNvPr id="6" name="Rounded Rectangle 4"/>
            <p:cNvSpPr/>
            <p:nvPr/>
          </p:nvSpPr>
          <p:spPr>
            <a:xfrm>
              <a:off x="2998467" y="501756"/>
              <a:ext cx="2806118" cy="956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algn="ctr" defTabSz="1955800">
                <a:lnSpc>
                  <a:spcPct val="90000"/>
                </a:lnSpc>
                <a:spcAft>
                  <a:spcPct val="35000"/>
                </a:spcAft>
              </a:pPr>
              <a:endParaRPr lang="en-US" sz="4400"/>
            </a:p>
          </p:txBody>
        </p:sp>
      </p:grpSp>
      <p:grpSp>
        <p:nvGrpSpPr>
          <p:cNvPr id="7" name="Group 6"/>
          <p:cNvGrpSpPr/>
          <p:nvPr/>
        </p:nvGrpSpPr>
        <p:grpSpPr>
          <a:xfrm>
            <a:off x="4875675" y="449069"/>
            <a:ext cx="2909570" cy="1059615"/>
            <a:chOff x="2946741" y="450030"/>
            <a:chExt cx="2909570" cy="1059615"/>
          </a:xfrm>
        </p:grpSpPr>
        <p:sp>
          <p:nvSpPr>
            <p:cNvPr id="8" name="Rounded Rectangle 7"/>
            <p:cNvSpPr/>
            <p:nvPr/>
          </p:nvSpPr>
          <p:spPr>
            <a:xfrm>
              <a:off x="2946741" y="450030"/>
              <a:ext cx="2909570" cy="105961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400" b="1" dirty="0"/>
                <a:t>GOOD DATA FOR DECISION-MAKING</a:t>
              </a:r>
            </a:p>
          </p:txBody>
        </p:sp>
        <p:sp>
          <p:nvSpPr>
            <p:cNvPr id="9" name="Rounded Rectangle 4"/>
            <p:cNvSpPr/>
            <p:nvPr/>
          </p:nvSpPr>
          <p:spPr>
            <a:xfrm>
              <a:off x="2998467" y="501756"/>
              <a:ext cx="2806118" cy="956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algn="ctr" defTabSz="1955800">
                <a:lnSpc>
                  <a:spcPct val="90000"/>
                </a:lnSpc>
                <a:spcAft>
                  <a:spcPct val="35000"/>
                </a:spcAft>
              </a:pPr>
              <a:endParaRPr lang="en-US" sz="4400"/>
            </a:p>
          </p:txBody>
        </p:sp>
      </p:grpSp>
      <p:sp>
        <p:nvSpPr>
          <p:cNvPr id="11" name="Right Arrow 10"/>
          <p:cNvSpPr/>
          <p:nvPr/>
        </p:nvSpPr>
        <p:spPr>
          <a:xfrm flipH="1">
            <a:off x="9282695" y="4382307"/>
            <a:ext cx="1161871"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Controls</a:t>
            </a:r>
            <a:endParaRPr lang="en-US" dirty="0"/>
          </a:p>
        </p:txBody>
      </p:sp>
      <p:sp>
        <p:nvSpPr>
          <p:cNvPr id="16" name="TextBox 15"/>
          <p:cNvSpPr txBox="1"/>
          <p:nvPr/>
        </p:nvSpPr>
        <p:spPr>
          <a:xfrm>
            <a:off x="4411186" y="1662269"/>
            <a:ext cx="677108" cy="3745583"/>
          </a:xfrm>
          <a:prstGeom prst="rect">
            <a:avLst/>
          </a:prstGeom>
          <a:noFill/>
          <a:ln w="31750">
            <a:solidFill>
              <a:schemeClr val="tx1"/>
            </a:solidFill>
          </a:ln>
        </p:spPr>
        <p:txBody>
          <a:bodyPr vert="vert270" wrap="square" rtlCol="0">
            <a:spAutoFit/>
          </a:bodyPr>
          <a:lstStyle/>
          <a:p>
            <a:pPr algn="ctr"/>
            <a:r>
              <a:rPr lang="en-US" sz="3200" b="1" dirty="0"/>
              <a:t>Business Processes</a:t>
            </a:r>
          </a:p>
        </p:txBody>
      </p:sp>
      <p:sp>
        <p:nvSpPr>
          <p:cNvPr id="17" name="Explosion 2 16"/>
          <p:cNvSpPr/>
          <p:nvPr/>
        </p:nvSpPr>
        <p:spPr>
          <a:xfrm>
            <a:off x="8781278" y="5723280"/>
            <a:ext cx="1663288" cy="104618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Risks</a:t>
            </a:r>
            <a:endParaRPr lang="en-US" dirty="0"/>
          </a:p>
        </p:txBody>
      </p:sp>
      <p:sp>
        <p:nvSpPr>
          <p:cNvPr id="18" name="Explosion 2 17"/>
          <p:cNvSpPr/>
          <p:nvPr/>
        </p:nvSpPr>
        <p:spPr>
          <a:xfrm>
            <a:off x="3009184" y="3011965"/>
            <a:ext cx="1663288" cy="104618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Risks</a:t>
            </a:r>
            <a:endParaRPr lang="en-US" dirty="0"/>
          </a:p>
        </p:txBody>
      </p:sp>
      <p:sp>
        <p:nvSpPr>
          <p:cNvPr id="15" name="Right Arrow 14"/>
          <p:cNvSpPr/>
          <p:nvPr/>
        </p:nvSpPr>
        <p:spPr>
          <a:xfrm flipH="1">
            <a:off x="9282694" y="2840435"/>
            <a:ext cx="1161871"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Controls</a:t>
            </a:r>
            <a:endParaRPr lang="en-US" dirty="0"/>
          </a:p>
        </p:txBody>
      </p:sp>
      <p:sp>
        <p:nvSpPr>
          <p:cNvPr id="20" name="Explosion 2 19"/>
          <p:cNvSpPr/>
          <p:nvPr/>
        </p:nvSpPr>
        <p:spPr>
          <a:xfrm>
            <a:off x="8214835" y="3784432"/>
            <a:ext cx="1304074" cy="72676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Risks</a:t>
            </a:r>
          </a:p>
        </p:txBody>
      </p:sp>
      <p:sp>
        <p:nvSpPr>
          <p:cNvPr id="21" name="Explosion 2 20"/>
          <p:cNvSpPr/>
          <p:nvPr/>
        </p:nvSpPr>
        <p:spPr>
          <a:xfrm>
            <a:off x="8129241" y="2306247"/>
            <a:ext cx="1304074" cy="72676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Risks</a:t>
            </a:r>
          </a:p>
        </p:txBody>
      </p:sp>
      <p:sp>
        <p:nvSpPr>
          <p:cNvPr id="13" name="Right Arrow 12"/>
          <p:cNvSpPr/>
          <p:nvPr/>
        </p:nvSpPr>
        <p:spPr>
          <a:xfrm>
            <a:off x="1805509" y="3427126"/>
            <a:ext cx="11217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Controls</a:t>
            </a:r>
          </a:p>
        </p:txBody>
      </p:sp>
      <p:sp>
        <p:nvSpPr>
          <p:cNvPr id="22" name="Frame 21"/>
          <p:cNvSpPr/>
          <p:nvPr/>
        </p:nvSpPr>
        <p:spPr>
          <a:xfrm>
            <a:off x="2229352" y="21093"/>
            <a:ext cx="2181834" cy="107757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Business Objectives Achieved</a:t>
            </a:r>
            <a:endParaRPr lang="en-US" b="1" dirty="0">
              <a:solidFill>
                <a:schemeClr val="tx1"/>
              </a:solidFill>
            </a:endParaRPr>
          </a:p>
        </p:txBody>
      </p:sp>
      <p:cxnSp>
        <p:nvCxnSpPr>
          <p:cNvPr id="24" name="Straight Arrow Connector 23"/>
          <p:cNvCxnSpPr>
            <a:stCxn id="8" idx="1"/>
          </p:cNvCxnSpPr>
          <p:nvPr/>
        </p:nvCxnSpPr>
        <p:spPr>
          <a:xfrm flipH="1" flipV="1">
            <a:off x="4411187" y="659758"/>
            <a:ext cx="464489" cy="31911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Up Arrow 1"/>
          <p:cNvSpPr/>
          <p:nvPr/>
        </p:nvSpPr>
        <p:spPr>
          <a:xfrm>
            <a:off x="7802728" y="3619675"/>
            <a:ext cx="261800" cy="3954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9445340" flipH="1">
            <a:off x="9310432" y="5187454"/>
            <a:ext cx="1161871"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Controls</a:t>
            </a:r>
            <a:endParaRPr lang="en-US" dirty="0"/>
          </a:p>
        </p:txBody>
      </p:sp>
    </p:spTree>
    <p:extLst>
      <p:ext uri="{BB962C8B-B14F-4D97-AF65-F5344CB8AC3E}">
        <p14:creationId xmlns:p14="http://schemas.microsoft.com/office/powerpoint/2010/main" val="17987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0263" y="395288"/>
            <a:ext cx="8361362" cy="1725342"/>
          </a:xfrm>
        </p:spPr>
        <p:txBody>
          <a:bodyPr/>
          <a:lstStyle/>
          <a:p>
            <a:r>
              <a:rPr lang="en-US" altLang="en-US" dirty="0" smtClean="0"/>
              <a:t>Which of the following barriers to effective analytics education do you believe exist in your school?</a:t>
            </a:r>
          </a:p>
        </p:txBody>
      </p:sp>
      <p:sp>
        <p:nvSpPr>
          <p:cNvPr id="3" name="Title 2"/>
          <p:cNvSpPr txBox="1">
            <a:spLocks/>
          </p:cNvSpPr>
          <p:nvPr/>
        </p:nvSpPr>
        <p:spPr>
          <a:xfrm>
            <a:off x="3806825" y="3130550"/>
            <a:ext cx="6858000" cy="1123950"/>
          </a:xfrm>
          <a:prstGeom prst="rect">
            <a:avLst/>
          </a:prstGeom>
          <a:solidFill>
            <a:schemeClr val="tx1"/>
          </a:solidFill>
          <a:ln>
            <a:noFill/>
          </a:ln>
        </p:spPr>
        <p:txBody>
          <a:bodyPr>
            <a:normAutofit lnSpcReduction="10000"/>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US" dirty="0" smtClean="0">
                <a:solidFill>
                  <a:srgbClr val="ECE6C4"/>
                </a:solidFill>
              </a:rPr>
              <a:t>Polling Question 2</a:t>
            </a:r>
            <a:br>
              <a:rPr lang="en-US" dirty="0" smtClean="0">
                <a:solidFill>
                  <a:srgbClr val="ECE6C4"/>
                </a:solidFill>
              </a:rPr>
            </a:br>
            <a:r>
              <a:rPr lang="en-US" sz="2400" dirty="0" smtClean="0">
                <a:solidFill>
                  <a:srgbClr val="ECE6C4"/>
                </a:solidFill>
              </a:rPr>
              <a:t>Please open the conference app to participate </a:t>
            </a:r>
            <a:endParaRPr lang="en-US" dirty="0">
              <a:solidFill>
                <a:srgbClr val="ECE6C4"/>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95288"/>
            <a:ext cx="8361363" cy="1325562"/>
          </a:xfrm>
        </p:spPr>
        <p:txBody>
          <a:bodyPr/>
          <a:lstStyle/>
          <a:p>
            <a:r>
              <a:rPr lang="en-US" altLang="en-US" dirty="0" smtClean="0"/>
              <a:t>Polling Question 2</a:t>
            </a:r>
            <a:br>
              <a:rPr lang="en-US" altLang="en-US" dirty="0" smtClean="0"/>
            </a:br>
            <a:endParaRPr lang="en-US" altLang="en-US" dirty="0" smtClean="0"/>
          </a:p>
        </p:txBody>
      </p:sp>
      <p:sp>
        <p:nvSpPr>
          <p:cNvPr id="3" name="Content Placeholder 2"/>
          <p:cNvSpPr>
            <a:spLocks noGrp="1"/>
          </p:cNvSpPr>
          <p:nvPr>
            <p:ph idx="1"/>
          </p:nvPr>
        </p:nvSpPr>
        <p:spPr/>
        <p:txBody>
          <a:bodyPr/>
          <a:lstStyle/>
          <a:p>
            <a:pPr marL="0" indent="0">
              <a:buFont typeface="Arial" charset="0"/>
              <a:buNone/>
              <a:defRPr/>
            </a:pPr>
            <a:r>
              <a:rPr lang="en-US" altLang="en-US" dirty="0"/>
              <a:t>Which of the following barriers to effective analytics education do you believe exist in your school?</a:t>
            </a:r>
            <a:r>
              <a:rPr lang="en-US" sz="2000" dirty="0" smtClean="0"/>
              <a:t>  (multiple responses allowed) </a:t>
            </a:r>
          </a:p>
          <a:p>
            <a:pPr marL="400050" lvl="1" indent="0">
              <a:buFont typeface="Arial" charset="0"/>
              <a:buNone/>
              <a:defRPr/>
            </a:pPr>
            <a:r>
              <a:rPr lang="en-US" sz="2000" dirty="0" smtClean="0"/>
              <a:t>a.    Lack of interested faculty</a:t>
            </a:r>
          </a:p>
          <a:p>
            <a:pPr marL="857250" lvl="1" indent="-457200">
              <a:buFont typeface="Arial" charset="0"/>
              <a:buAutoNum type="alphaLcPeriod" startAt="2"/>
              <a:defRPr/>
            </a:pPr>
            <a:r>
              <a:rPr lang="en-US" sz="2000" dirty="0" smtClean="0"/>
              <a:t>Lack of faculty skills/confidence</a:t>
            </a:r>
          </a:p>
          <a:p>
            <a:pPr marL="857250" lvl="1" indent="-457200">
              <a:buFont typeface="Arial" charset="0"/>
              <a:buAutoNum type="alphaLcPeriod" startAt="2"/>
              <a:defRPr/>
            </a:pPr>
            <a:r>
              <a:rPr lang="en-US" sz="2000" dirty="0" smtClean="0"/>
              <a:t>Lack of administrative interest and/or support</a:t>
            </a:r>
          </a:p>
          <a:p>
            <a:pPr marL="400050" lvl="1" indent="0">
              <a:buFont typeface="Arial" charset="0"/>
              <a:buNone/>
              <a:defRPr/>
            </a:pPr>
            <a:r>
              <a:rPr lang="en-US" sz="2000" dirty="0" smtClean="0"/>
              <a:t>c.     Student resistance to technology topics</a:t>
            </a:r>
          </a:p>
          <a:p>
            <a:pPr marL="400050" lvl="1" indent="0">
              <a:buFont typeface="Arial" charset="0"/>
              <a:buNone/>
              <a:defRPr/>
            </a:pPr>
            <a:r>
              <a:rPr lang="en-US" sz="2000" dirty="0" smtClean="0"/>
              <a:t>d.     Student reliance on step-by-step instructions</a:t>
            </a:r>
          </a:p>
          <a:p>
            <a:pPr marL="857250" lvl="1" indent="-457200">
              <a:buFont typeface="Arial" charset="0"/>
              <a:buAutoNum type="alphaLcPeriod" startAt="5"/>
              <a:defRPr/>
            </a:pPr>
            <a:r>
              <a:rPr lang="en-US" sz="2000" dirty="0" smtClean="0"/>
              <a:t>Lack of technology infrastructure for software licensing and lab support</a:t>
            </a:r>
          </a:p>
          <a:p>
            <a:pPr marL="857250" lvl="1" indent="-457200">
              <a:buFont typeface="Arial" charset="0"/>
              <a:buAutoNum type="alphaLcPeriod" startAt="5"/>
              <a:defRPr/>
            </a:pPr>
            <a:r>
              <a:rPr lang="en-US" sz="2000" dirty="0" smtClean="0"/>
              <a:t>Student computers unable to handle large datasets</a:t>
            </a:r>
          </a:p>
          <a:p>
            <a:pPr marL="857250" lvl="1" indent="-457200">
              <a:buFont typeface="Arial" charset="0"/>
              <a:buAutoNum type="alphaLcPeriod" startAt="5"/>
              <a:defRPr/>
            </a:pPr>
            <a:r>
              <a:rPr lang="en-US" sz="2000" dirty="0" smtClean="0"/>
              <a:t>Students unable to install software on computers</a:t>
            </a:r>
          </a:p>
          <a:p>
            <a:pPr marL="857250" lvl="1" indent="-457200">
              <a:buFont typeface="Arial" charset="0"/>
              <a:buAutoNum type="alphaLcPeriod" startAt="5"/>
              <a:defRPr/>
            </a:pPr>
            <a:r>
              <a:rPr lang="en-US" sz="2000" dirty="0" smtClean="0"/>
              <a:t>Unaware of available resources and no time to look for them</a:t>
            </a:r>
          </a:p>
          <a:p>
            <a:pPr marL="857250" lvl="1" indent="-457200">
              <a:buFont typeface="Arial" charset="0"/>
              <a:buAutoNum type="alphaLcPeriod" startAt="5"/>
              <a:defRPr/>
            </a:pPr>
            <a:r>
              <a:rPr lang="en-US" sz="2000" dirty="0" smtClean="0"/>
              <a:t>Other (please comment in chat)</a:t>
            </a:r>
          </a:p>
          <a:p>
            <a:pPr marL="857250" lvl="1" indent="-457200">
              <a:buFont typeface="Arial" charset="0"/>
              <a:buAutoNum type="alphaLcPeriod" startAt="5"/>
              <a:defRPr/>
            </a:pPr>
            <a:endParaRPr lang="en-US" sz="2000" dirty="0" smtClean="0"/>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Barriers </a:t>
            </a:r>
          </a:p>
        </p:txBody>
      </p:sp>
      <p:sp>
        <p:nvSpPr>
          <p:cNvPr id="6147" name="Content Placeholder 2"/>
          <p:cNvSpPr>
            <a:spLocks noGrp="1"/>
          </p:cNvSpPr>
          <p:nvPr>
            <p:ph idx="1"/>
          </p:nvPr>
        </p:nvSpPr>
        <p:spPr/>
        <p:txBody>
          <a:bodyPr/>
          <a:lstStyle/>
          <a:p>
            <a:pPr marL="0" indent="0" eaLnBrk="1" hangingPunct="1">
              <a:buFont typeface="Wingdings" panose="05000000000000000000" pitchFamily="2" charset="2"/>
              <a:buNone/>
            </a:pPr>
            <a:r>
              <a:rPr lang="en-US" altLang="en-US" dirty="0" smtClean="0"/>
              <a:t>Over-Reliance on AIS course</a:t>
            </a:r>
          </a:p>
          <a:p>
            <a:pPr marL="0" indent="0" eaLnBrk="1" hangingPunct="1">
              <a:buFont typeface="Wingdings" panose="05000000000000000000" pitchFamily="2" charset="2"/>
              <a:buNone/>
            </a:pPr>
            <a:r>
              <a:rPr lang="en-US" altLang="en-US" dirty="0" err="1" smtClean="0"/>
              <a:t>Siloed</a:t>
            </a:r>
            <a:r>
              <a:rPr lang="en-US" altLang="en-US" dirty="0" smtClean="0"/>
              <a:t> resources</a:t>
            </a:r>
          </a:p>
          <a:p>
            <a:pPr marL="0" indent="0" eaLnBrk="1" hangingPunct="1">
              <a:buFont typeface="Wingdings" panose="05000000000000000000" pitchFamily="2" charset="2"/>
              <a:buNone/>
            </a:pPr>
            <a:r>
              <a:rPr lang="en-US" altLang="en-US" dirty="0" smtClean="0"/>
              <a:t>Lack of faculty training</a:t>
            </a:r>
          </a:p>
          <a:p>
            <a:pPr marL="0" indent="0" eaLnBrk="1" hangingPunct="1">
              <a:buFont typeface="Wingdings" panose="05000000000000000000" pitchFamily="2" charset="2"/>
              <a:buNone/>
            </a:pPr>
            <a:r>
              <a:rPr lang="en-US" altLang="en-US" dirty="0" smtClean="0"/>
              <a:t>Lack of faculty time</a:t>
            </a:r>
          </a:p>
          <a:p>
            <a:pPr marL="0" indent="0" eaLnBrk="1" hangingPunct="1">
              <a:buFont typeface="Wingdings" panose="05000000000000000000" pitchFamily="2" charset="2"/>
              <a:buNone/>
            </a:pPr>
            <a:r>
              <a:rPr lang="en-US" altLang="en-US" dirty="0" smtClean="0"/>
              <a:t>Lack of faculty rewards</a:t>
            </a:r>
          </a:p>
          <a:p>
            <a:pPr marL="0" indent="0" eaLnBrk="1" hangingPunct="1">
              <a:buFont typeface="Wingdings" panose="05000000000000000000" pitchFamily="2" charset="2"/>
              <a:buNone/>
            </a:pPr>
            <a:r>
              <a:rPr lang="en-US" altLang="en-US" dirty="0" smtClean="0"/>
              <a:t>Pace of change</a:t>
            </a:r>
          </a:p>
          <a:p>
            <a:pPr marL="0" indent="0" eaLnBrk="1" hangingPunct="1">
              <a:buFont typeface="Wingdings" panose="05000000000000000000" pitchFamily="2" charset="2"/>
              <a:buNone/>
            </a:pPr>
            <a:r>
              <a:rPr lang="en-US" altLang="en-US" dirty="0" smtClean="0"/>
              <a:t>Lack of ‘good’ materials that ‘fit’</a:t>
            </a:r>
          </a:p>
          <a:p>
            <a:pPr marL="0" indent="0" eaLnBrk="1" hangingPunct="1">
              <a:buFont typeface="Wingdings" panose="05000000000000000000" pitchFamily="2" charset="2"/>
              <a:buNone/>
            </a:pPr>
            <a:endParaRPr lang="en-US" altLang="en-US" dirty="0" smtClean="0"/>
          </a:p>
          <a:p>
            <a:pPr marL="0" indent="0" eaLnBrk="1" hangingPunct="1">
              <a:buFont typeface="Wingdings" panose="05000000000000000000" pitchFamily="2" charset="2"/>
              <a:buNone/>
            </a:pPr>
            <a:endParaRPr lang="en-US" altLang="en-US" dirty="0" smtClean="0"/>
          </a:p>
          <a:p>
            <a:pPr marL="1828800" lvl="4" indent="0" eaLnBrk="1" hangingPunct="1">
              <a:buFont typeface="Wingdings" panose="05000000000000000000" pitchFamily="2" charset="2"/>
              <a:buNone/>
            </a:pPr>
            <a:endParaRPr lang="en-US" altLang="en-US" dirty="0" smtClean="0"/>
          </a:p>
        </p:txBody>
      </p:sp>
      <p:pic>
        <p:nvPicPr>
          <p:cNvPr id="2" name="Picture 1"/>
          <p:cNvPicPr>
            <a:picLocks noChangeAspect="1"/>
          </p:cNvPicPr>
          <p:nvPr/>
        </p:nvPicPr>
        <p:blipFill>
          <a:blip r:embed="rId3"/>
          <a:stretch>
            <a:fillRect/>
          </a:stretch>
        </p:blipFill>
        <p:spPr>
          <a:xfrm>
            <a:off x="5417288" y="2478121"/>
            <a:ext cx="4801016" cy="1882303"/>
          </a:xfrm>
          <a:prstGeom prst="rect">
            <a:avLst/>
          </a:prstGeom>
        </p:spPr>
      </p:pic>
      <p:sp>
        <p:nvSpPr>
          <p:cNvPr id="3" name="TextBox 2"/>
          <p:cNvSpPr txBox="1"/>
          <p:nvPr/>
        </p:nvSpPr>
        <p:spPr>
          <a:xfrm>
            <a:off x="8783573" y="4465199"/>
            <a:ext cx="1434731" cy="276999"/>
          </a:xfrm>
          <a:prstGeom prst="rect">
            <a:avLst/>
          </a:prstGeom>
          <a:noFill/>
        </p:spPr>
        <p:txBody>
          <a:bodyPr wrap="square" rtlCol="0">
            <a:spAutoFit/>
          </a:bodyPr>
          <a:lstStyle/>
          <a:p>
            <a:r>
              <a:rPr lang="en-US" sz="1200" dirty="0" smtClean="0"/>
              <a:t>Sarkar, Boss &amp; Gray </a:t>
            </a:r>
            <a:endParaRPr lang="en-US" sz="1200" dirty="0"/>
          </a:p>
        </p:txBody>
      </p:sp>
    </p:spTree>
    <p:extLst>
      <p:ext uri="{BB962C8B-B14F-4D97-AF65-F5344CB8AC3E}">
        <p14:creationId xmlns:p14="http://schemas.microsoft.com/office/powerpoint/2010/main" val="18584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524000" y="1863725"/>
            <a:ext cx="8472488" cy="1646238"/>
          </a:xfrm>
        </p:spPr>
        <p:txBody>
          <a:bodyPr/>
          <a:lstStyle/>
          <a:p>
            <a:pPr eaLnBrk="1" hangingPunct="1"/>
            <a:r>
              <a:rPr lang="en-US" altLang="en-US" dirty="0" smtClean="0"/>
              <a:t>Analytics Education Resources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Exercises and Projects</a:t>
            </a:r>
          </a:p>
        </p:txBody>
      </p:sp>
      <p:sp>
        <p:nvSpPr>
          <p:cNvPr id="6147" name="Content Placeholder 2"/>
          <p:cNvSpPr>
            <a:spLocks noGrp="1"/>
          </p:cNvSpPr>
          <p:nvPr>
            <p:ph idx="1"/>
          </p:nvPr>
        </p:nvSpPr>
        <p:spPr>
          <a:xfrm>
            <a:off x="830263" y="1579045"/>
            <a:ext cx="9720263" cy="4351338"/>
          </a:xfrm>
        </p:spPr>
        <p:txBody>
          <a:bodyPr/>
          <a:lstStyle/>
          <a:p>
            <a:pPr marL="0" indent="0" eaLnBrk="1" hangingPunct="1">
              <a:buFont typeface="Wingdings" panose="05000000000000000000" pitchFamily="2" charset="2"/>
              <a:buNone/>
            </a:pPr>
            <a:r>
              <a:rPr lang="en-US" altLang="en-US" dirty="0" smtClean="0"/>
              <a:t>Textbooks</a:t>
            </a:r>
          </a:p>
          <a:p>
            <a:pPr marL="0" indent="0" eaLnBrk="1" hangingPunct="1">
              <a:buFont typeface="Wingdings" panose="05000000000000000000" pitchFamily="2" charset="2"/>
              <a:buNone/>
            </a:pPr>
            <a:r>
              <a:rPr lang="en-US" altLang="en-US" dirty="0" smtClean="0"/>
              <a:t>Academic conferences</a:t>
            </a:r>
          </a:p>
          <a:p>
            <a:pPr marL="0" indent="0" eaLnBrk="1" hangingPunct="1">
              <a:buFont typeface="Wingdings" panose="05000000000000000000" pitchFamily="2" charset="2"/>
              <a:buNone/>
            </a:pPr>
            <a:r>
              <a:rPr lang="en-US" altLang="en-US" dirty="0" smtClean="0"/>
              <a:t>Academic publications</a:t>
            </a:r>
          </a:p>
          <a:p>
            <a:pPr marL="0" indent="0" eaLnBrk="1" hangingPunct="1">
              <a:buFont typeface="Wingdings" panose="05000000000000000000" pitchFamily="2" charset="2"/>
              <a:buNone/>
            </a:pPr>
            <a:r>
              <a:rPr lang="en-US" altLang="en-US" dirty="0" smtClean="0"/>
              <a:t>Firm academic resource centers</a:t>
            </a:r>
          </a:p>
          <a:p>
            <a:pPr marL="0" indent="0" eaLnBrk="1" hangingPunct="1">
              <a:buFont typeface="Wingdings" panose="05000000000000000000" pitchFamily="2" charset="2"/>
              <a:buNone/>
            </a:pPr>
            <a:r>
              <a:rPr lang="en-US" altLang="en-US" dirty="0" smtClean="0"/>
              <a:t>Re-imagined cases</a:t>
            </a:r>
          </a:p>
          <a:p>
            <a:pPr lvl="1" eaLnBrk="1" hangingPunct="1"/>
            <a:r>
              <a:rPr lang="en-US" altLang="en-US" dirty="0" smtClean="0"/>
              <a:t>Pizza </a:t>
            </a:r>
            <a:r>
              <a:rPr lang="en-US" altLang="en-US" dirty="0" err="1" smtClean="0"/>
              <a:t>Inc</a:t>
            </a:r>
            <a:r>
              <a:rPr lang="en-US" altLang="en-US" dirty="0" smtClean="0"/>
              <a:t> (IIA textbook) x Pizzeria Mia (Celonis)</a:t>
            </a:r>
          </a:p>
          <a:p>
            <a:pPr lvl="1" eaLnBrk="1" hangingPunct="1"/>
            <a:r>
              <a:rPr lang="en-US" altLang="en-US" dirty="0" smtClean="0"/>
              <a:t>Dated </a:t>
            </a:r>
            <a:r>
              <a:rPr lang="en-US" altLang="en-US" i="1" u="sng" dirty="0" smtClean="0"/>
              <a:t>Issues in Accounting Education</a:t>
            </a:r>
            <a:r>
              <a:rPr lang="en-US" altLang="en-US" u="sng" dirty="0" smtClean="0"/>
              <a:t> </a:t>
            </a:r>
            <a:r>
              <a:rPr lang="en-US" altLang="en-US" dirty="0" smtClean="0"/>
              <a:t>Cases</a:t>
            </a:r>
          </a:p>
          <a:p>
            <a:pPr lvl="1" eaLnBrk="1" hangingPunct="1"/>
            <a:r>
              <a:rPr lang="en-US" altLang="en-US" dirty="0" smtClean="0"/>
              <a:t>EYARC (P-Card case)</a:t>
            </a:r>
          </a:p>
          <a:p>
            <a:pPr marL="0" indent="0">
              <a:buNone/>
            </a:pPr>
            <a:r>
              <a:rPr lang="en-US" altLang="en-US" dirty="0" smtClean="0"/>
              <a:t>Coming soon – a new IAEP case</a:t>
            </a:r>
          </a:p>
          <a:p>
            <a:pPr marL="1828800" lvl="4" indent="0" eaLnBrk="1" hangingPunct="1">
              <a:buFont typeface="Wingdings" panose="05000000000000000000" pitchFamily="2" charset="2"/>
              <a:buNone/>
            </a:pP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Training and Application Sources</a:t>
            </a:r>
          </a:p>
        </p:txBody>
      </p:sp>
      <p:sp>
        <p:nvSpPr>
          <p:cNvPr id="6147" name="Content Placeholder 2"/>
          <p:cNvSpPr>
            <a:spLocks noGrp="1"/>
          </p:cNvSpPr>
          <p:nvPr>
            <p:ph idx="1"/>
          </p:nvPr>
        </p:nvSpPr>
        <p:spPr>
          <a:xfrm>
            <a:off x="830263" y="1572705"/>
            <a:ext cx="9720263" cy="5139379"/>
          </a:xfrm>
        </p:spPr>
        <p:txBody>
          <a:bodyPr/>
          <a:lstStyle/>
          <a:p>
            <a:pPr marL="0" indent="0" eaLnBrk="1" hangingPunct="1">
              <a:buFont typeface="Wingdings" panose="05000000000000000000" pitchFamily="2" charset="2"/>
              <a:buNone/>
            </a:pPr>
            <a:r>
              <a:rPr lang="en-US" altLang="en-US" dirty="0" smtClean="0"/>
              <a:t>Alteryx</a:t>
            </a:r>
          </a:p>
          <a:p>
            <a:pPr lvl="1" eaLnBrk="1" hangingPunct="1"/>
            <a:r>
              <a:rPr lang="en-US" altLang="en-US" dirty="0" smtClean="0">
                <a:hlinkClick r:id="rId3"/>
              </a:rPr>
              <a:t> </a:t>
            </a:r>
            <a:r>
              <a:rPr lang="en-US" altLang="en-US" dirty="0" err="1" smtClean="0">
                <a:hlinkClick r:id="rId3"/>
              </a:rPr>
              <a:t>SparkED</a:t>
            </a:r>
            <a:r>
              <a:rPr lang="en-US" altLang="en-US" dirty="0" smtClean="0"/>
              <a:t> </a:t>
            </a:r>
          </a:p>
          <a:p>
            <a:pPr marL="0" indent="0">
              <a:buNone/>
            </a:pPr>
            <a:r>
              <a:rPr lang="en-US" altLang="en-US" dirty="0" smtClean="0"/>
              <a:t>Celonis</a:t>
            </a:r>
            <a:endParaRPr lang="en-US" altLang="en-US" dirty="0"/>
          </a:p>
          <a:p>
            <a:pPr lvl="1"/>
            <a:r>
              <a:rPr lang="en-US" altLang="en-US" dirty="0"/>
              <a:t> </a:t>
            </a:r>
            <a:r>
              <a:rPr lang="en-US" altLang="en-US" dirty="0" smtClean="0">
                <a:hlinkClick r:id="rId4"/>
              </a:rPr>
              <a:t>Celonis for Teachers</a:t>
            </a:r>
            <a:endParaRPr lang="en-US" altLang="en-US" dirty="0"/>
          </a:p>
          <a:p>
            <a:pPr marL="0" indent="0">
              <a:buNone/>
            </a:pPr>
            <a:r>
              <a:rPr lang="en-US" altLang="en-US" dirty="0" err="1" smtClean="0"/>
              <a:t>Cliq</a:t>
            </a:r>
            <a:endParaRPr lang="en-US" altLang="en-US" dirty="0" smtClean="0"/>
          </a:p>
          <a:p>
            <a:pPr marL="0" indent="0">
              <a:buNone/>
            </a:pPr>
            <a:r>
              <a:rPr lang="en-US" altLang="en-US" dirty="0" smtClean="0"/>
              <a:t>Microsoft Power BI</a:t>
            </a:r>
          </a:p>
          <a:p>
            <a:pPr marL="0" indent="0">
              <a:buNone/>
            </a:pPr>
            <a:r>
              <a:rPr lang="en-US" altLang="en-US" dirty="0" smtClean="0"/>
              <a:t>Tableau</a:t>
            </a:r>
            <a:endParaRPr lang="en-US" altLang="en-US" dirty="0"/>
          </a:p>
          <a:p>
            <a:pPr lvl="1"/>
            <a:r>
              <a:rPr lang="en-US" altLang="en-US" dirty="0">
                <a:hlinkClick r:id="rId3"/>
              </a:rPr>
              <a:t> </a:t>
            </a:r>
            <a:r>
              <a:rPr lang="en-US" altLang="en-US" dirty="0" smtClean="0">
                <a:hlinkClick r:id="rId5"/>
              </a:rPr>
              <a:t>Tableau for Teaching</a:t>
            </a:r>
            <a:endParaRPr lang="en-US" altLang="en-US" dirty="0" smtClean="0"/>
          </a:p>
          <a:p>
            <a:pPr marL="0" indent="0">
              <a:buNone/>
            </a:pPr>
            <a:r>
              <a:rPr lang="en-US" altLang="en-US" dirty="0" err="1" smtClean="0"/>
              <a:t>UiPath</a:t>
            </a:r>
            <a:endParaRPr lang="en-US" altLang="en-US" dirty="0"/>
          </a:p>
          <a:p>
            <a:pPr lvl="1"/>
            <a:r>
              <a:rPr lang="en-US" altLang="en-US" dirty="0"/>
              <a:t> </a:t>
            </a:r>
            <a:r>
              <a:rPr lang="en-US" altLang="en-US" dirty="0" smtClean="0">
                <a:hlinkClick r:id="rId6" action="ppaction://hlinkfile"/>
              </a:rPr>
              <a:t>Academic Alliance</a:t>
            </a:r>
            <a:endParaRPr lang="en-US" altLang="en-US" dirty="0"/>
          </a:p>
          <a:p>
            <a:pPr lvl="1"/>
            <a:endParaRPr lang="en-US" altLang="en-US" dirty="0"/>
          </a:p>
          <a:p>
            <a:pPr marL="457200" lvl="1" indent="0">
              <a:buNone/>
            </a:pPr>
            <a:endParaRPr lang="en-US" altLang="en-US" dirty="0" smtClean="0"/>
          </a:p>
          <a:p>
            <a:pPr marL="0" indent="0">
              <a:buNone/>
            </a:pPr>
            <a:endParaRPr lang="en-US" altLang="en-US" dirty="0" smtClean="0"/>
          </a:p>
          <a:p>
            <a:pPr marL="0" indent="0">
              <a:buNone/>
            </a:pPr>
            <a:endParaRPr lang="en-US" altLang="en-US" dirty="0" smtClean="0"/>
          </a:p>
          <a:p>
            <a:pPr marL="457200" lvl="1" indent="0" eaLnBrk="1" hangingPunct="1">
              <a:buNone/>
            </a:pPr>
            <a:endParaRPr lang="en-US" altLang="en-US" dirty="0" smtClean="0"/>
          </a:p>
          <a:p>
            <a:pPr marL="1828800" lvl="4" indent="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22821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66" y="1"/>
            <a:ext cx="4409823" cy="6309583"/>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Title 4"/>
          <p:cNvSpPr>
            <a:spLocks noGrp="1"/>
          </p:cNvSpPr>
          <p:nvPr>
            <p:ph type="title" idx="4294967295"/>
          </p:nvPr>
        </p:nvSpPr>
        <p:spPr>
          <a:xfrm>
            <a:off x="6346796" y="257074"/>
            <a:ext cx="4332817" cy="565149"/>
          </a:xfrm>
          <a:prstGeom prst="rect">
            <a:avLst/>
          </a:prstGeom>
        </p:spPr>
        <p:txBody>
          <a:bodyPr vert="horz" wrap="square" lIns="121920" tIns="60960" rIns="121920" bIns="60960" numCol="1" rtlCol="0" anchor="ctr" anchorCtr="0" compatLnSpc="1">
            <a:prstTxWarp prst="textNoShape">
              <a:avLst/>
            </a:prstTxWarp>
            <a:noAutofit/>
          </a:bodyPr>
          <a:lstStyle/>
          <a:p>
            <a:pPr algn="ctr"/>
            <a:r>
              <a:rPr lang="en-US" sz="3200" b="1" dirty="0">
                <a:solidFill>
                  <a:schemeClr val="bg1"/>
                </a:solidFill>
              </a:rPr>
              <a:t>SPEAKER BIO</a:t>
            </a:r>
          </a:p>
        </p:txBody>
      </p:sp>
      <p:sp>
        <p:nvSpPr>
          <p:cNvPr id="6" name="TextBox 5"/>
          <p:cNvSpPr txBox="1"/>
          <p:nvPr/>
        </p:nvSpPr>
        <p:spPr>
          <a:xfrm>
            <a:off x="-15822" y="5733764"/>
            <a:ext cx="4402667" cy="379656"/>
          </a:xfrm>
          <a:prstGeom prst="rect">
            <a:avLst/>
          </a:prstGeom>
          <a:noFill/>
        </p:spPr>
        <p:txBody>
          <a:bodyPr wrap="square" rtlCol="0">
            <a:spAutoFit/>
          </a:bodyPr>
          <a:lstStyle/>
          <a:p>
            <a:pPr algn="ctr" fontAlgn="auto">
              <a:spcBef>
                <a:spcPts val="0"/>
              </a:spcBef>
              <a:spcAft>
                <a:spcPts val="0"/>
              </a:spcAft>
            </a:pPr>
            <a:r>
              <a:rPr lang="en-US" sz="1867" dirty="0">
                <a:solidFill>
                  <a:srgbClr val="660033"/>
                </a:solidFill>
                <a:latin typeface="+mn-lt"/>
              </a:rPr>
              <a:t>jgray@Bentley.edu</a:t>
            </a:r>
          </a:p>
        </p:txBody>
      </p:sp>
      <p:sp>
        <p:nvSpPr>
          <p:cNvPr id="4" name="TextBox 3"/>
          <p:cNvSpPr txBox="1"/>
          <p:nvPr/>
        </p:nvSpPr>
        <p:spPr>
          <a:xfrm>
            <a:off x="3930353" y="836975"/>
            <a:ext cx="8420673" cy="4659737"/>
          </a:xfrm>
          <a:prstGeom prst="rect">
            <a:avLst/>
          </a:prstGeom>
          <a:noFill/>
        </p:spPr>
        <p:txBody>
          <a:bodyPr wrap="square" rtlCol="0">
            <a:spAutoFit/>
          </a:bodyPr>
          <a:lstStyle/>
          <a:p>
            <a:pPr marL="990575" lvl="1" indent="-380990">
              <a:spcBef>
                <a:spcPct val="20000"/>
              </a:spcBef>
              <a:buFont typeface="Arial" charset="0"/>
              <a:buChar char="–"/>
            </a:pPr>
            <a:r>
              <a:rPr lang="en-US" sz="2800" dirty="0" smtClean="0">
                <a:solidFill>
                  <a:srgbClr val="D76339"/>
                </a:solidFill>
                <a:latin typeface="+mj-lt"/>
              </a:rPr>
              <a:t>Internal Audit Education Partnership Coordinator at Bentley University (Massachusetts, USA)</a:t>
            </a:r>
          </a:p>
          <a:p>
            <a:pPr marL="990575" lvl="1" indent="-380990">
              <a:spcBef>
                <a:spcPct val="20000"/>
              </a:spcBef>
              <a:buFont typeface="Arial" charset="0"/>
              <a:buChar char="–"/>
            </a:pPr>
            <a:r>
              <a:rPr lang="en-US" sz="2800" dirty="0" smtClean="0">
                <a:solidFill>
                  <a:srgbClr val="D76339"/>
                </a:solidFill>
                <a:latin typeface="+mj-lt"/>
              </a:rPr>
              <a:t>Internal Audit Experience at multiple firms including GE, Lockheed Martin, and OSRAM Sylvania.  </a:t>
            </a:r>
            <a:endParaRPr lang="en-US" sz="2800" dirty="0">
              <a:solidFill>
                <a:srgbClr val="D76339"/>
              </a:solidFill>
              <a:latin typeface="+mj-lt"/>
            </a:endParaRPr>
          </a:p>
          <a:p>
            <a:pPr marL="990575" lvl="1" indent="-380990">
              <a:spcBef>
                <a:spcPct val="20000"/>
              </a:spcBef>
              <a:buFont typeface="Arial" charset="0"/>
              <a:buChar char="–"/>
            </a:pPr>
            <a:r>
              <a:rPr lang="en-US" sz="2800" dirty="0" smtClean="0">
                <a:solidFill>
                  <a:srgbClr val="D76339"/>
                </a:solidFill>
                <a:latin typeface="+mj-lt"/>
              </a:rPr>
              <a:t>PhD (2016) Bentley University, Dissertation Title “Information Technology Audits by Internal Auditors: Exploring the Evolution of Integrated IT Audits” </a:t>
            </a:r>
            <a:endParaRPr lang="en-US" sz="2800" dirty="0">
              <a:solidFill>
                <a:srgbClr val="D76339"/>
              </a:solidFill>
              <a:latin typeface="+mj-lt"/>
            </a:endParaRPr>
          </a:p>
          <a:p>
            <a:pPr marL="990575" lvl="1" indent="-380990">
              <a:spcBef>
                <a:spcPct val="20000"/>
              </a:spcBef>
              <a:buFont typeface="Arial" charset="0"/>
              <a:buChar char="–"/>
            </a:pPr>
            <a:r>
              <a:rPr lang="en-US" sz="2800" dirty="0" smtClean="0">
                <a:solidFill>
                  <a:srgbClr val="D76339"/>
                </a:solidFill>
                <a:latin typeface="+mj-lt"/>
              </a:rPr>
              <a:t>IIA Course Facilitator 1996 - present.</a:t>
            </a:r>
          </a:p>
        </p:txBody>
      </p:sp>
      <p:sp>
        <p:nvSpPr>
          <p:cNvPr id="7" name="Rectangle 6"/>
          <p:cNvSpPr/>
          <p:nvPr/>
        </p:nvSpPr>
        <p:spPr>
          <a:xfrm>
            <a:off x="39907" y="390701"/>
            <a:ext cx="4402668" cy="646331"/>
          </a:xfrm>
          <a:prstGeom prst="rect">
            <a:avLst/>
          </a:prstGeom>
        </p:spPr>
        <p:txBody>
          <a:bodyPr vert="horz" lIns="121920" tIns="60960" rIns="121920" bIns="60960" rtlCol="0" anchor="ctr">
            <a:noAutofit/>
          </a:bodyPr>
          <a:lstStyle/>
          <a:p>
            <a:pPr algn="ctr" fontAlgn="auto">
              <a:spcAft>
                <a:spcPts val="0"/>
              </a:spcAft>
            </a:pPr>
            <a:r>
              <a:rPr lang="en-US" sz="3733" dirty="0">
                <a:latin typeface="+mn-lt"/>
                <a:cs typeface="Arial Black"/>
              </a:rPr>
              <a:t>Joy M. Gray, PhD, CIA, CISA</a:t>
            </a:r>
          </a:p>
        </p:txBody>
      </p:sp>
      <p:sp>
        <p:nvSpPr>
          <p:cNvPr id="8" name="Rectangle 7"/>
          <p:cNvSpPr/>
          <p:nvPr/>
        </p:nvSpPr>
        <p:spPr>
          <a:xfrm>
            <a:off x="8465" y="4091456"/>
            <a:ext cx="4402667" cy="1405256"/>
          </a:xfrm>
          <a:prstGeom prst="rect">
            <a:avLst/>
          </a:prstGeom>
          <a:noFill/>
        </p:spPr>
        <p:txBody>
          <a:bodyPr wrap="square" rtlCol="0">
            <a:spAutoFit/>
          </a:bodyPr>
          <a:lstStyle/>
          <a:p>
            <a:pPr algn="ctr" fontAlgn="auto">
              <a:spcBef>
                <a:spcPts val="0"/>
              </a:spcBef>
              <a:spcAft>
                <a:spcPts val="0"/>
              </a:spcAft>
            </a:pPr>
            <a:r>
              <a:rPr lang="en-US" sz="2133" b="1" dirty="0" smtClean="0">
                <a:latin typeface="+mn-lt"/>
              </a:rPr>
              <a:t>Sr. Lecturer </a:t>
            </a:r>
            <a:r>
              <a:rPr lang="en-US" sz="2133" b="1" dirty="0">
                <a:latin typeface="+mn-lt"/>
              </a:rPr>
              <a:t>&amp; Vice Chair,</a:t>
            </a:r>
          </a:p>
          <a:p>
            <a:pPr algn="ctr" fontAlgn="auto">
              <a:spcBef>
                <a:spcPts val="0"/>
              </a:spcBef>
              <a:spcAft>
                <a:spcPts val="0"/>
              </a:spcAft>
            </a:pPr>
            <a:r>
              <a:rPr lang="en-US" sz="2133" b="1" dirty="0">
                <a:latin typeface="+mn-lt"/>
              </a:rPr>
              <a:t>Department of Accountancy</a:t>
            </a:r>
          </a:p>
          <a:p>
            <a:pPr algn="ctr" fontAlgn="auto">
              <a:spcBef>
                <a:spcPts val="0"/>
              </a:spcBef>
              <a:spcAft>
                <a:spcPts val="0"/>
              </a:spcAft>
            </a:pPr>
            <a:r>
              <a:rPr lang="en-US" sz="2133" b="1" dirty="0">
                <a:latin typeface="+mn-lt"/>
              </a:rPr>
              <a:t>Bentley University</a:t>
            </a:r>
          </a:p>
          <a:p>
            <a:pPr algn="ctr" fontAlgn="auto">
              <a:spcBef>
                <a:spcPts val="0"/>
              </a:spcBef>
              <a:spcAft>
                <a:spcPts val="0"/>
              </a:spcAft>
            </a:pPr>
            <a:r>
              <a:rPr lang="en-US" sz="2133" b="1" dirty="0">
                <a:latin typeface="+mn-lt"/>
              </a:rPr>
              <a:t>Waltham, MA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49" y="1491790"/>
            <a:ext cx="1992168" cy="2513463"/>
          </a:xfrm>
          <a:prstGeom prst="rect">
            <a:avLst/>
          </a:prstGeom>
        </p:spPr>
      </p:pic>
    </p:spTree>
    <p:extLst>
      <p:ext uri="{BB962C8B-B14F-4D97-AF65-F5344CB8AC3E}">
        <p14:creationId xmlns:p14="http://schemas.microsoft.com/office/powerpoint/2010/main" val="16229004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256588" y="285925"/>
            <a:ext cx="10515600" cy="854151"/>
          </a:xfrm>
        </p:spPr>
        <p:txBody>
          <a:bodyPr/>
          <a:lstStyle/>
          <a:p>
            <a:r>
              <a:rPr lang="en-US" dirty="0"/>
              <a:t>Alteryx Samples</a:t>
            </a:r>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20</a:t>
            </a:fld>
            <a:endParaRPr lang="en-US" dirty="0"/>
          </a:p>
        </p:txBody>
      </p:sp>
      <p:pic>
        <p:nvPicPr>
          <p:cNvPr id="4" name="Content Placeholder 3"/>
          <p:cNvPicPr>
            <a:picLocks noGrp="1" noChangeAspect="1"/>
          </p:cNvPicPr>
          <p:nvPr>
            <p:ph sz="half" idx="2"/>
          </p:nvPr>
        </p:nvPicPr>
        <p:blipFill>
          <a:blip r:embed="rId3"/>
          <a:stretch>
            <a:fillRect/>
          </a:stretch>
        </p:blipFill>
        <p:spPr>
          <a:xfrm>
            <a:off x="6097588" y="3868740"/>
            <a:ext cx="5801297" cy="2414519"/>
          </a:xfrm>
          <a:prstGeom prst="rect">
            <a:avLst/>
          </a:prstGeom>
        </p:spPr>
      </p:pic>
      <p:pic>
        <p:nvPicPr>
          <p:cNvPr id="6" name="Picture 5"/>
          <p:cNvPicPr>
            <a:picLocks noChangeAspect="1"/>
          </p:cNvPicPr>
          <p:nvPr/>
        </p:nvPicPr>
        <p:blipFill>
          <a:blip r:embed="rId4"/>
          <a:stretch>
            <a:fillRect/>
          </a:stretch>
        </p:blipFill>
        <p:spPr>
          <a:xfrm>
            <a:off x="194642" y="1327144"/>
            <a:ext cx="5759758" cy="3913802"/>
          </a:xfrm>
          <a:prstGeom prst="rect">
            <a:avLst/>
          </a:prstGeom>
        </p:spPr>
      </p:pic>
      <p:pic>
        <p:nvPicPr>
          <p:cNvPr id="7" name="Picture 6"/>
          <p:cNvPicPr>
            <a:picLocks noChangeAspect="1"/>
          </p:cNvPicPr>
          <p:nvPr/>
        </p:nvPicPr>
        <p:blipFill>
          <a:blip r:embed="rId5"/>
          <a:stretch>
            <a:fillRect/>
          </a:stretch>
        </p:blipFill>
        <p:spPr>
          <a:xfrm>
            <a:off x="6097588" y="846216"/>
            <a:ext cx="5801297" cy="2771321"/>
          </a:xfrm>
          <a:prstGeom prst="rect">
            <a:avLst/>
          </a:prstGeom>
        </p:spPr>
      </p:pic>
    </p:spTree>
    <p:extLst>
      <p:ext uri="{BB962C8B-B14F-4D97-AF65-F5344CB8AC3E}">
        <p14:creationId xmlns:p14="http://schemas.microsoft.com/office/powerpoint/2010/main" val="97288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0C9DA-551B-4745-AAAC-79625DD895FD}"/>
              </a:ext>
            </a:extLst>
          </p:cNvPr>
          <p:cNvPicPr>
            <a:picLocks noChangeAspect="1"/>
          </p:cNvPicPr>
          <p:nvPr/>
        </p:nvPicPr>
        <p:blipFill>
          <a:blip r:embed="rId2"/>
          <a:stretch>
            <a:fillRect/>
          </a:stretch>
        </p:blipFill>
        <p:spPr>
          <a:xfrm>
            <a:off x="476036" y="1404563"/>
            <a:ext cx="8654791" cy="4688012"/>
          </a:xfrm>
          <a:prstGeom prst="rect">
            <a:avLst/>
          </a:prstGeom>
        </p:spPr>
      </p:pic>
      <p:sp>
        <p:nvSpPr>
          <p:cNvPr id="3" name="Title 17"/>
          <p:cNvSpPr txBox="1">
            <a:spLocks/>
          </p:cNvSpPr>
          <p:nvPr/>
        </p:nvSpPr>
        <p:spPr>
          <a:xfrm>
            <a:off x="256588" y="285925"/>
            <a:ext cx="10515600" cy="854151"/>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Adobe Song Std L" panose="02020300000000000000" pitchFamily="18" charset="-128"/>
                <a:ea typeface="Adobe Song Std L" panose="02020300000000000000" pitchFamily="18" charset="-128"/>
                <a:cs typeface="+mj-cs"/>
              </a:defRPr>
            </a:lvl1pPr>
            <a:lvl2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2pPr>
            <a:lvl3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3pPr>
            <a:lvl4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4pPr>
            <a:lvl5pPr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5pPr>
            <a:lvl6pPr marL="4572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6pPr>
            <a:lvl7pPr marL="9144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7pPr>
            <a:lvl8pPr marL="13716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8pPr>
            <a:lvl9pPr marL="1828800" algn="l" rtl="0" eaLnBrk="1" fontAlgn="base" hangingPunct="1">
              <a:lnSpc>
                <a:spcPct val="90000"/>
              </a:lnSpc>
              <a:spcBef>
                <a:spcPct val="0"/>
              </a:spcBef>
              <a:spcAft>
                <a:spcPct val="0"/>
              </a:spcAft>
              <a:defRPr sz="4400">
                <a:solidFill>
                  <a:schemeClr val="tx1"/>
                </a:solidFill>
                <a:latin typeface="Adobe Song Std L" panose="02020300000000000000" pitchFamily="18" charset="-128"/>
                <a:ea typeface="Adobe Song Std L" panose="02020300000000000000" pitchFamily="18" charset="-128"/>
              </a:defRPr>
            </a:lvl9pPr>
          </a:lstStyle>
          <a:p>
            <a:r>
              <a:rPr lang="en-US" dirty="0" smtClean="0"/>
              <a:t>Celonis Sample</a:t>
            </a:r>
            <a:endParaRPr lang="en-US" dirty="0"/>
          </a:p>
        </p:txBody>
      </p:sp>
    </p:spTree>
    <p:extLst>
      <p:ext uri="{BB962C8B-B14F-4D97-AF65-F5344CB8AC3E}">
        <p14:creationId xmlns:p14="http://schemas.microsoft.com/office/powerpoint/2010/main" val="2067942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86BFE-2279-4D67-B98D-21ABB0D0D03C}"/>
              </a:ext>
            </a:extLst>
          </p:cNvPr>
          <p:cNvPicPr>
            <a:picLocks noChangeAspect="1"/>
          </p:cNvPicPr>
          <p:nvPr/>
        </p:nvPicPr>
        <p:blipFill>
          <a:blip r:embed="rId2"/>
          <a:stretch>
            <a:fillRect/>
          </a:stretch>
        </p:blipFill>
        <p:spPr>
          <a:xfrm>
            <a:off x="321924" y="1363466"/>
            <a:ext cx="9144000" cy="4953000"/>
          </a:xfrm>
          <a:prstGeom prst="rect">
            <a:avLst/>
          </a:prstGeom>
        </p:spPr>
      </p:pic>
    </p:spTree>
    <p:extLst>
      <p:ext uri="{BB962C8B-B14F-4D97-AF65-F5344CB8AC3E}">
        <p14:creationId xmlns:p14="http://schemas.microsoft.com/office/powerpoint/2010/main" val="788107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D13AD0-D8A9-4005-8B6A-82E2A413CBB2}"/>
              </a:ext>
            </a:extLst>
          </p:cNvPr>
          <p:cNvPicPr>
            <a:picLocks noChangeAspect="1"/>
          </p:cNvPicPr>
          <p:nvPr/>
        </p:nvPicPr>
        <p:blipFill>
          <a:blip r:embed="rId2"/>
          <a:stretch>
            <a:fillRect/>
          </a:stretch>
        </p:blipFill>
        <p:spPr>
          <a:xfrm>
            <a:off x="237881" y="1520576"/>
            <a:ext cx="9121237" cy="4940670"/>
          </a:xfrm>
          <a:prstGeom prst="rect">
            <a:avLst/>
          </a:prstGeom>
        </p:spPr>
      </p:pic>
    </p:spTree>
    <p:extLst>
      <p:ext uri="{BB962C8B-B14F-4D97-AF65-F5344CB8AC3E}">
        <p14:creationId xmlns:p14="http://schemas.microsoft.com/office/powerpoint/2010/main" val="96804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Learning Resources</a:t>
            </a:r>
          </a:p>
        </p:txBody>
      </p:sp>
      <p:sp>
        <p:nvSpPr>
          <p:cNvPr id="6147" name="Content Placeholder 2"/>
          <p:cNvSpPr>
            <a:spLocks noGrp="1"/>
          </p:cNvSpPr>
          <p:nvPr>
            <p:ph idx="1"/>
          </p:nvPr>
        </p:nvSpPr>
        <p:spPr>
          <a:xfrm>
            <a:off x="838200" y="1825625"/>
            <a:ext cx="9720263" cy="4652996"/>
          </a:xfrm>
        </p:spPr>
        <p:txBody>
          <a:bodyPr/>
          <a:lstStyle/>
          <a:p>
            <a:pPr marL="0" indent="0" eaLnBrk="1" hangingPunct="1">
              <a:buFont typeface="Wingdings" panose="05000000000000000000" pitchFamily="2" charset="2"/>
              <a:buNone/>
            </a:pPr>
            <a:r>
              <a:rPr lang="en-US" altLang="en-US" dirty="0" smtClean="0"/>
              <a:t>Google</a:t>
            </a:r>
          </a:p>
          <a:p>
            <a:pPr marL="0" indent="0" eaLnBrk="1" hangingPunct="1">
              <a:buFont typeface="Wingdings" panose="05000000000000000000" pitchFamily="2" charset="2"/>
              <a:buNone/>
            </a:pPr>
            <a:r>
              <a:rPr lang="en-US" altLang="en-US" dirty="0" smtClean="0"/>
              <a:t>Professional associations</a:t>
            </a:r>
          </a:p>
          <a:p>
            <a:pPr marL="0" indent="0" eaLnBrk="1" hangingPunct="1">
              <a:buFont typeface="Wingdings" panose="05000000000000000000" pitchFamily="2" charset="2"/>
              <a:buNone/>
            </a:pPr>
            <a:r>
              <a:rPr lang="en-US" altLang="en-US" dirty="0" smtClean="0"/>
              <a:t>Application software vendors and conferences</a:t>
            </a:r>
          </a:p>
          <a:p>
            <a:pPr marL="0" indent="0" eaLnBrk="1" hangingPunct="1">
              <a:buFont typeface="Wingdings" panose="05000000000000000000" pitchFamily="2" charset="2"/>
              <a:buNone/>
            </a:pPr>
            <a:r>
              <a:rPr lang="en-US" altLang="en-US" dirty="0" smtClean="0"/>
              <a:t>User groups</a:t>
            </a:r>
          </a:p>
          <a:p>
            <a:pPr marL="0" indent="0" eaLnBrk="1" hangingPunct="1">
              <a:buFont typeface="Wingdings" panose="05000000000000000000" pitchFamily="2" charset="2"/>
              <a:buNone/>
            </a:pPr>
            <a:r>
              <a:rPr lang="en-US" altLang="en-US" dirty="0" smtClean="0"/>
              <a:t>Alumni</a:t>
            </a:r>
          </a:p>
          <a:p>
            <a:pPr marL="0" indent="0" eaLnBrk="1" hangingPunct="1">
              <a:buFont typeface="Wingdings" panose="05000000000000000000" pitchFamily="2" charset="2"/>
              <a:buNone/>
            </a:pPr>
            <a:r>
              <a:rPr lang="en-US" altLang="en-US" dirty="0" smtClean="0"/>
              <a:t>Library subscriptions:  Books 24x7 (</a:t>
            </a:r>
            <a:r>
              <a:rPr lang="en-US" altLang="en-US" dirty="0" err="1" smtClean="0"/>
              <a:t>Skillsoft</a:t>
            </a:r>
            <a:r>
              <a:rPr lang="en-US" altLang="en-US" dirty="0" smtClean="0"/>
              <a:t>)</a:t>
            </a:r>
          </a:p>
          <a:p>
            <a:pPr marL="0" indent="0" eaLnBrk="1" hangingPunct="1">
              <a:buFont typeface="Wingdings" panose="05000000000000000000" pitchFamily="2" charset="2"/>
              <a:buNone/>
            </a:pPr>
            <a:r>
              <a:rPr lang="en-US" altLang="en-US" dirty="0" smtClean="0"/>
              <a:t>LinkedIn Learning </a:t>
            </a:r>
          </a:p>
          <a:p>
            <a:pPr marL="0" indent="0" eaLnBrk="1" hangingPunct="1">
              <a:buFont typeface="Wingdings" panose="05000000000000000000" pitchFamily="2" charset="2"/>
              <a:buNone/>
            </a:pPr>
            <a:r>
              <a:rPr lang="en-US" altLang="en-US" dirty="0" smtClean="0"/>
              <a:t>YouTube</a:t>
            </a:r>
          </a:p>
          <a:p>
            <a:pPr marL="0" indent="0" eaLnBrk="1" hangingPunct="1">
              <a:buFont typeface="Wingdings" panose="05000000000000000000" pitchFamily="2" charset="2"/>
              <a:buNone/>
            </a:pPr>
            <a:r>
              <a:rPr lang="en-US" altLang="en-US" dirty="0" smtClean="0"/>
              <a:t>AWS </a:t>
            </a:r>
          </a:p>
          <a:p>
            <a:pPr marL="0" indent="0" eaLnBrk="1" hangingPunct="1">
              <a:buFont typeface="Wingdings" panose="05000000000000000000" pitchFamily="2" charset="2"/>
              <a:buNone/>
            </a:pPr>
            <a:endParaRPr lang="en-US" altLang="en-US" dirty="0" smtClean="0"/>
          </a:p>
          <a:p>
            <a:pPr marL="1828800" lvl="4" indent="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206244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Implementation Tips </a:t>
            </a:r>
          </a:p>
        </p:txBody>
      </p:sp>
      <p:sp>
        <p:nvSpPr>
          <p:cNvPr id="6147" name="Content Placeholder 2"/>
          <p:cNvSpPr>
            <a:spLocks noGrp="1"/>
          </p:cNvSpPr>
          <p:nvPr>
            <p:ph idx="1"/>
          </p:nvPr>
        </p:nvSpPr>
        <p:spPr/>
        <p:txBody>
          <a:bodyPr/>
          <a:lstStyle/>
          <a:p>
            <a:pPr marL="0" indent="0" eaLnBrk="1" hangingPunct="1">
              <a:buFont typeface="Wingdings" panose="05000000000000000000" pitchFamily="2" charset="2"/>
              <a:buNone/>
            </a:pPr>
            <a:r>
              <a:rPr lang="en-US" altLang="en-US" dirty="0" smtClean="0"/>
              <a:t>Start small – but start</a:t>
            </a:r>
          </a:p>
          <a:p>
            <a:pPr marL="0" indent="0" eaLnBrk="1" hangingPunct="1">
              <a:buFont typeface="Wingdings" panose="05000000000000000000" pitchFamily="2" charset="2"/>
              <a:buNone/>
            </a:pPr>
            <a:r>
              <a:rPr lang="en-US" altLang="en-US" dirty="0" smtClean="0"/>
              <a:t>Gradually build/add applications</a:t>
            </a:r>
          </a:p>
          <a:p>
            <a:pPr marL="0" indent="0" eaLnBrk="1" hangingPunct="1">
              <a:buFont typeface="Wingdings" panose="05000000000000000000" pitchFamily="2" charset="2"/>
              <a:buNone/>
            </a:pPr>
            <a:r>
              <a:rPr lang="en-US" altLang="en-US" dirty="0" smtClean="0"/>
              <a:t>Enlist IT and lab support early</a:t>
            </a:r>
          </a:p>
          <a:p>
            <a:pPr marL="0" indent="0" eaLnBrk="1" hangingPunct="1">
              <a:buFont typeface="Wingdings" panose="05000000000000000000" pitchFamily="2" charset="2"/>
              <a:buNone/>
            </a:pPr>
            <a:r>
              <a:rPr lang="en-US" altLang="en-US" dirty="0" smtClean="0"/>
              <a:t>Virtual labs are your friend</a:t>
            </a:r>
          </a:p>
          <a:p>
            <a:pPr marL="0" indent="0" eaLnBrk="1" hangingPunct="1">
              <a:buFont typeface="Wingdings" panose="05000000000000000000" pitchFamily="2" charset="2"/>
              <a:buNone/>
            </a:pPr>
            <a:r>
              <a:rPr lang="en-US" altLang="en-US" dirty="0" smtClean="0"/>
              <a:t>Look for cloud-based solutions if you don’t have IT support</a:t>
            </a:r>
          </a:p>
          <a:p>
            <a:pPr marL="0" indent="0" eaLnBrk="1" hangingPunct="1">
              <a:buFont typeface="Wingdings" panose="05000000000000000000" pitchFamily="2" charset="2"/>
              <a:buNone/>
            </a:pPr>
            <a:r>
              <a:rPr lang="en-US" altLang="en-US" dirty="0" smtClean="0"/>
              <a:t>Grade to encourage exploration, not fear</a:t>
            </a:r>
          </a:p>
          <a:p>
            <a:pPr marL="0" indent="0" eaLnBrk="1" hangingPunct="1">
              <a:buFont typeface="Wingdings" panose="05000000000000000000" pitchFamily="2" charset="2"/>
              <a:buNone/>
            </a:pPr>
            <a:r>
              <a:rPr lang="en-US" altLang="en-US" dirty="0" smtClean="0"/>
              <a:t>It is OK to say “I don’t know, let me look into that”</a:t>
            </a:r>
          </a:p>
          <a:p>
            <a:pPr marL="0" indent="0" eaLnBrk="1" hangingPunct="1">
              <a:buFont typeface="Wingdings" panose="05000000000000000000" pitchFamily="2" charset="2"/>
              <a:buNone/>
            </a:pPr>
            <a:r>
              <a:rPr lang="en-US" altLang="en-US" dirty="0" smtClean="0"/>
              <a:t>It is OK to delegate to students: “A 5-point bonus to whomever can find the answer to this technical problem.” </a:t>
            </a:r>
          </a:p>
          <a:p>
            <a:pPr marL="0" indent="0" eaLnBrk="1" hangingPunct="1">
              <a:buFont typeface="Wingdings" panose="05000000000000000000" pitchFamily="2" charset="2"/>
              <a:buNone/>
            </a:pPr>
            <a:endParaRPr lang="en-US" altLang="en-US" dirty="0" smtClean="0"/>
          </a:p>
          <a:p>
            <a:pPr marL="1828800" lvl="4" indent="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14383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0263" y="395288"/>
            <a:ext cx="8361362" cy="1725342"/>
          </a:xfrm>
        </p:spPr>
        <p:txBody>
          <a:bodyPr/>
          <a:lstStyle/>
          <a:p>
            <a:r>
              <a:rPr lang="en-US" altLang="en-US" dirty="0" smtClean="0"/>
              <a:t>What are your analytics plans this academic year?</a:t>
            </a:r>
          </a:p>
        </p:txBody>
      </p:sp>
      <p:sp>
        <p:nvSpPr>
          <p:cNvPr id="3" name="Title 2"/>
          <p:cNvSpPr txBox="1">
            <a:spLocks/>
          </p:cNvSpPr>
          <p:nvPr/>
        </p:nvSpPr>
        <p:spPr>
          <a:xfrm>
            <a:off x="3806825" y="3130550"/>
            <a:ext cx="6858000" cy="1123950"/>
          </a:xfrm>
          <a:prstGeom prst="rect">
            <a:avLst/>
          </a:prstGeom>
          <a:solidFill>
            <a:schemeClr val="tx1"/>
          </a:solidFill>
          <a:ln>
            <a:noFill/>
          </a:ln>
        </p:spPr>
        <p:txBody>
          <a:bodyPr>
            <a:normAutofit lnSpcReduction="10000"/>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US" dirty="0" smtClean="0">
                <a:solidFill>
                  <a:srgbClr val="ECE6C4"/>
                </a:solidFill>
              </a:rPr>
              <a:t>Polling Question 3</a:t>
            </a:r>
            <a:br>
              <a:rPr lang="en-US" dirty="0" smtClean="0">
                <a:solidFill>
                  <a:srgbClr val="ECE6C4"/>
                </a:solidFill>
              </a:rPr>
            </a:br>
            <a:r>
              <a:rPr lang="en-US" sz="2400" dirty="0" smtClean="0">
                <a:solidFill>
                  <a:srgbClr val="ECE6C4"/>
                </a:solidFill>
              </a:rPr>
              <a:t>Please open the conference app to participate </a:t>
            </a:r>
            <a:endParaRPr lang="en-US" dirty="0">
              <a:solidFill>
                <a:srgbClr val="ECE6C4"/>
              </a:solidFill>
            </a:endParaRPr>
          </a:p>
        </p:txBody>
      </p:sp>
    </p:spTree>
    <p:extLst>
      <p:ext uri="{BB962C8B-B14F-4D97-AF65-F5344CB8AC3E}">
        <p14:creationId xmlns:p14="http://schemas.microsoft.com/office/powerpoint/2010/main" val="608309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395288"/>
            <a:ext cx="8361363" cy="1325562"/>
          </a:xfrm>
        </p:spPr>
        <p:txBody>
          <a:bodyPr/>
          <a:lstStyle/>
          <a:p>
            <a:r>
              <a:rPr lang="en-US" altLang="en-US" dirty="0" smtClean="0"/>
              <a:t>Polling Question 3</a:t>
            </a:r>
            <a:br>
              <a:rPr lang="en-US" altLang="en-US" dirty="0" smtClean="0"/>
            </a:br>
            <a:endParaRPr lang="en-US" altLang="en-US" dirty="0" smtClean="0"/>
          </a:p>
        </p:txBody>
      </p:sp>
      <p:sp>
        <p:nvSpPr>
          <p:cNvPr id="3" name="Content Placeholder 2"/>
          <p:cNvSpPr>
            <a:spLocks noGrp="1"/>
          </p:cNvSpPr>
          <p:nvPr>
            <p:ph idx="1"/>
          </p:nvPr>
        </p:nvSpPr>
        <p:spPr/>
        <p:txBody>
          <a:bodyPr/>
          <a:lstStyle/>
          <a:p>
            <a:pPr marL="0" indent="0">
              <a:buFont typeface="Arial" charset="0"/>
              <a:buNone/>
              <a:defRPr/>
            </a:pPr>
            <a:r>
              <a:rPr lang="en-US" altLang="en-US" dirty="0" smtClean="0"/>
              <a:t>What are your analytics plans this academic year?</a:t>
            </a:r>
            <a:r>
              <a:rPr lang="en-US" sz="2000" dirty="0" smtClean="0"/>
              <a:t>  (multiple responses allowed) </a:t>
            </a:r>
          </a:p>
          <a:p>
            <a:pPr marL="400050" lvl="1" indent="0">
              <a:buFont typeface="Arial" charset="0"/>
              <a:buNone/>
              <a:defRPr/>
            </a:pPr>
            <a:r>
              <a:rPr lang="en-US" sz="2000" dirty="0" smtClean="0"/>
              <a:t>a.     Busy learning new technology this summer</a:t>
            </a:r>
          </a:p>
          <a:p>
            <a:pPr marL="857250" lvl="1" indent="-457200">
              <a:buFont typeface="Arial" charset="0"/>
              <a:buAutoNum type="alphaLcPeriod" startAt="2"/>
              <a:defRPr/>
            </a:pPr>
            <a:r>
              <a:rPr lang="en-US" sz="2000" dirty="0" smtClean="0"/>
              <a:t>Looking for cases to include in my class(</a:t>
            </a:r>
            <a:r>
              <a:rPr lang="en-US" sz="2000" dirty="0" err="1" smtClean="0"/>
              <a:t>es</a:t>
            </a:r>
            <a:r>
              <a:rPr lang="en-US" sz="2000" dirty="0" smtClean="0"/>
              <a:t>)</a:t>
            </a:r>
          </a:p>
          <a:p>
            <a:pPr marL="857250" lvl="1" indent="-457200">
              <a:buFont typeface="Arial" charset="0"/>
              <a:buAutoNum type="alphaLcPeriod" startAt="2"/>
              <a:defRPr/>
            </a:pPr>
            <a:r>
              <a:rPr lang="en-US" sz="2000" dirty="0" smtClean="0"/>
              <a:t>We’ve designated an analytics coordinator, relying on them to help </a:t>
            </a:r>
          </a:p>
          <a:p>
            <a:pPr marL="400050" lvl="1" indent="0">
              <a:buFont typeface="Arial" charset="0"/>
              <a:buNone/>
              <a:defRPr/>
            </a:pPr>
            <a:r>
              <a:rPr lang="en-US" sz="2000" dirty="0" smtClean="0"/>
              <a:t>c.     We are using this year to plan and recover from AY 20-21</a:t>
            </a:r>
          </a:p>
          <a:p>
            <a:pPr marL="400050" lvl="1" indent="0">
              <a:buFont typeface="Arial" charset="0"/>
              <a:buNone/>
              <a:defRPr/>
            </a:pPr>
            <a:r>
              <a:rPr lang="en-US" sz="2000" dirty="0" smtClean="0"/>
              <a:t>d.     Using students and/or alumni to assist</a:t>
            </a:r>
          </a:p>
          <a:p>
            <a:pPr marL="857250" lvl="1" indent="-457200">
              <a:buFont typeface="Arial" charset="0"/>
              <a:buAutoNum type="alphaLcPeriod" startAt="5"/>
              <a:defRPr/>
            </a:pPr>
            <a:r>
              <a:rPr lang="en-US" sz="2000" dirty="0" smtClean="0"/>
              <a:t>Can I just pretend it’s still June?</a:t>
            </a:r>
          </a:p>
          <a:p>
            <a:pPr marL="857250" lvl="1" indent="-457200">
              <a:buFont typeface="Arial" charset="0"/>
              <a:buAutoNum type="alphaLcPeriod" startAt="5"/>
              <a:defRPr/>
            </a:pPr>
            <a:r>
              <a:rPr lang="en-US" sz="2000" dirty="0" smtClean="0"/>
              <a:t>Contemplating retirement or career change </a:t>
            </a:r>
          </a:p>
          <a:p>
            <a:pPr marL="857250" lvl="1" indent="-457200">
              <a:buFont typeface="Arial" charset="0"/>
              <a:buAutoNum type="alphaLcPeriod" startAt="5"/>
              <a:defRPr/>
            </a:pPr>
            <a:endParaRPr lang="en-US" sz="2000" dirty="0" smtClean="0"/>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4218346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Learning Objectives</a:t>
            </a:r>
          </a:p>
        </p:txBody>
      </p:sp>
      <p:sp>
        <p:nvSpPr>
          <p:cNvPr id="6147" name="Content Placeholder 2"/>
          <p:cNvSpPr>
            <a:spLocks noGrp="1"/>
          </p:cNvSpPr>
          <p:nvPr>
            <p:ph idx="1"/>
          </p:nvPr>
        </p:nvSpPr>
        <p:spPr/>
        <p:txBody>
          <a:bodyPr/>
          <a:lstStyle/>
          <a:p>
            <a:r>
              <a:rPr lang="en-US" altLang="en-US" dirty="0" smtClean="0"/>
              <a:t> Understand the</a:t>
            </a:r>
            <a:r>
              <a:rPr lang="en-US" altLang="en-US" dirty="0"/>
              <a:t> </a:t>
            </a:r>
            <a:r>
              <a:rPr lang="en-US" altLang="en-US" dirty="0" smtClean="0"/>
              <a:t>barriers to effective </a:t>
            </a:r>
            <a:r>
              <a:rPr lang="en-US" altLang="en-US" dirty="0"/>
              <a:t>a</a:t>
            </a:r>
            <a:r>
              <a:rPr lang="en-US" altLang="en-US" dirty="0" smtClean="0"/>
              <a:t>nalytics education</a:t>
            </a:r>
          </a:p>
          <a:p>
            <a:r>
              <a:rPr lang="en-US" altLang="en-US" dirty="0" smtClean="0"/>
              <a:t> Discuss how to overcome the need to know more than your students before introducing new software </a:t>
            </a:r>
          </a:p>
          <a:p>
            <a:r>
              <a:rPr lang="en-US" altLang="en-US" dirty="0" smtClean="0"/>
              <a:t> Identify projects and exercises that can be used to develop an analytics mindset </a:t>
            </a:r>
          </a:p>
          <a:p>
            <a:r>
              <a:rPr lang="en-US" altLang="en-US" dirty="0" smtClean="0"/>
              <a:t> Identify, evaluate, and implement applications for teaching use</a:t>
            </a:r>
          </a:p>
          <a:p>
            <a:r>
              <a:rPr lang="en-US" altLang="en-US" dirty="0" smtClean="0"/>
              <a:t> Identify available analytics education resources</a:t>
            </a:r>
          </a:p>
          <a:p>
            <a:r>
              <a:rPr lang="en-US" altLang="en-US" dirty="0"/>
              <a:t> </a:t>
            </a:r>
            <a:r>
              <a:rPr lang="en-US" altLang="en-US" dirty="0" smtClean="0"/>
              <a:t>Develop a plan for new technology introduction</a:t>
            </a:r>
            <a:endParaRPr lang="en-US" altLang="en-US" dirty="0"/>
          </a:p>
          <a:p>
            <a:pPr marL="457200" lvl="1" indent="0">
              <a:buNone/>
            </a:pPr>
            <a:endParaRPr lang="en-US" altLang="en-US" dirty="0" smtClean="0"/>
          </a:p>
          <a:p>
            <a:pPr marL="0" indent="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0074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Agenda</a:t>
            </a:r>
          </a:p>
        </p:txBody>
      </p:sp>
      <p:sp>
        <p:nvSpPr>
          <p:cNvPr id="6147" name="Content Placeholder 2"/>
          <p:cNvSpPr>
            <a:spLocks noGrp="1"/>
          </p:cNvSpPr>
          <p:nvPr>
            <p:ph idx="1"/>
          </p:nvPr>
        </p:nvSpPr>
        <p:spPr/>
        <p:txBody>
          <a:bodyPr/>
          <a:lstStyle/>
          <a:p>
            <a:r>
              <a:rPr lang="en-US" altLang="en-US" dirty="0" smtClean="0"/>
              <a:t> Analytics </a:t>
            </a:r>
          </a:p>
          <a:p>
            <a:pPr lvl="1"/>
            <a:r>
              <a:rPr lang="en-US" altLang="en-US" dirty="0" smtClean="0"/>
              <a:t> Why </a:t>
            </a:r>
          </a:p>
          <a:p>
            <a:pPr lvl="1"/>
            <a:r>
              <a:rPr lang="en-US" altLang="en-US" dirty="0" smtClean="0"/>
              <a:t> What</a:t>
            </a:r>
          </a:p>
          <a:p>
            <a:r>
              <a:rPr lang="en-US" altLang="en-US" dirty="0" smtClean="0"/>
              <a:t> Barriers to Effective Analytics Education</a:t>
            </a:r>
          </a:p>
          <a:p>
            <a:r>
              <a:rPr lang="en-US" altLang="en-US" dirty="0" smtClean="0"/>
              <a:t> Analytics </a:t>
            </a:r>
            <a:r>
              <a:rPr lang="en-US" altLang="en-US" dirty="0"/>
              <a:t>Education Resources</a:t>
            </a:r>
          </a:p>
          <a:p>
            <a:pPr lvl="1"/>
            <a:r>
              <a:rPr lang="en-US" altLang="en-US" dirty="0" smtClean="0"/>
              <a:t> Exercises and Projects</a:t>
            </a:r>
          </a:p>
          <a:p>
            <a:pPr lvl="1"/>
            <a:r>
              <a:rPr lang="en-US" altLang="en-US" dirty="0"/>
              <a:t> </a:t>
            </a:r>
            <a:r>
              <a:rPr lang="en-US" altLang="en-US" dirty="0" smtClean="0"/>
              <a:t>Training Sources</a:t>
            </a:r>
          </a:p>
          <a:p>
            <a:pPr lvl="1"/>
            <a:r>
              <a:rPr lang="en-US" altLang="en-US" dirty="0" smtClean="0"/>
              <a:t> Implementing Analytics Applications</a:t>
            </a:r>
          </a:p>
          <a:p>
            <a:r>
              <a:rPr lang="en-US" altLang="en-US" dirty="0"/>
              <a:t> </a:t>
            </a:r>
            <a:r>
              <a:rPr lang="en-US" altLang="en-US" dirty="0" smtClean="0"/>
              <a:t>Goals </a:t>
            </a:r>
            <a:r>
              <a:rPr lang="en-US" altLang="en-US" smtClean="0"/>
              <a:t>&amp; Planning</a:t>
            </a:r>
            <a:endParaRPr lang="en-US" altLang="en-US" dirty="0" smtClean="0"/>
          </a:p>
          <a:p>
            <a:pPr marL="0" indent="0">
              <a:buNone/>
            </a:pPr>
            <a:endParaRPr lang="en-US" altLang="en-US" dirty="0" smtClean="0"/>
          </a:p>
          <a:p>
            <a:pPr marL="0" indent="0" eaLnBrk="1" hangingPunct="1">
              <a:buFont typeface="Wingdings" panose="05000000000000000000" pitchFamily="2" charset="2"/>
              <a:buNone/>
            </a:pPr>
            <a:endParaRPr lang="en-US" altLang="en-US" dirty="0" smtClean="0"/>
          </a:p>
          <a:p>
            <a:pPr marL="0" indent="0"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26160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Why Analytics</a:t>
            </a:r>
          </a:p>
        </p:txBody>
      </p:sp>
      <p:sp>
        <p:nvSpPr>
          <p:cNvPr id="6147" name="Content Placeholder 2"/>
          <p:cNvSpPr>
            <a:spLocks noGrp="1"/>
          </p:cNvSpPr>
          <p:nvPr>
            <p:ph idx="1"/>
          </p:nvPr>
        </p:nvSpPr>
        <p:spPr>
          <a:xfrm>
            <a:off x="830263" y="1523476"/>
            <a:ext cx="9720263" cy="4351338"/>
          </a:xfrm>
        </p:spPr>
        <p:txBody>
          <a:bodyPr/>
          <a:lstStyle/>
          <a:p>
            <a:r>
              <a:rPr lang="en-US" altLang="en-US" dirty="0" smtClean="0"/>
              <a:t>Explosive Growth</a:t>
            </a:r>
          </a:p>
          <a:p>
            <a:pPr marL="1371600" lvl="3" indent="0">
              <a:buFont typeface="Wingdings" panose="05000000000000000000" pitchFamily="2" charset="2"/>
              <a:buNone/>
            </a:pPr>
            <a:endParaRPr lang="en-US"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434" y="1416729"/>
            <a:ext cx="3555582" cy="355558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3657" y="1812382"/>
            <a:ext cx="2764277" cy="276427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745" y="2702668"/>
            <a:ext cx="2682689" cy="2682689"/>
          </a:xfrm>
          <a:prstGeom prst="rect">
            <a:avLst/>
          </a:prstGeom>
        </p:spPr>
      </p:pic>
    </p:spTree>
    <p:extLst>
      <p:ext uri="{BB962C8B-B14F-4D97-AF65-F5344CB8AC3E}">
        <p14:creationId xmlns:p14="http://schemas.microsoft.com/office/powerpoint/2010/main" val="309920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15836" y="202522"/>
            <a:ext cx="7704667" cy="971005"/>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Variety</a:t>
            </a:r>
            <a:endParaRPr lang="en-US" b="1" dirty="0"/>
          </a:p>
        </p:txBody>
      </p:sp>
      <p:pic>
        <p:nvPicPr>
          <p:cNvPr id="7" name="Content Placeholder 3"/>
          <p:cNvPicPr>
            <a:picLocks noGrp="1" noChangeAspect="1"/>
          </p:cNvPicPr>
          <p:nvPr>
            <p:ph idx="1"/>
          </p:nvPr>
        </p:nvPicPr>
        <p:blipFill>
          <a:blip r:embed="rId3"/>
          <a:stretch>
            <a:fillRect/>
          </a:stretch>
        </p:blipFill>
        <p:spPr>
          <a:xfrm>
            <a:off x="2800752" y="1264444"/>
            <a:ext cx="6474218" cy="5134725"/>
          </a:xfrm>
          <a:prstGeom prst="rect">
            <a:avLst/>
          </a:prstGeom>
        </p:spPr>
      </p:pic>
      <p:sp>
        <p:nvSpPr>
          <p:cNvPr id="10" name="TextBox 9"/>
          <p:cNvSpPr txBox="1"/>
          <p:nvPr/>
        </p:nvSpPr>
        <p:spPr>
          <a:xfrm>
            <a:off x="6385250" y="6581002"/>
            <a:ext cx="4739951" cy="276999"/>
          </a:xfrm>
          <a:prstGeom prst="rect">
            <a:avLst/>
          </a:prstGeom>
          <a:noFill/>
        </p:spPr>
        <p:txBody>
          <a:bodyPr wrap="square" rtlCol="0">
            <a:spAutoFit/>
          </a:bodyPr>
          <a:lstStyle/>
          <a:p>
            <a:r>
              <a:rPr lang="en-US" sz="1200" dirty="0"/>
              <a:t>Source:  GTAG Understanding &amp; Auditing Big Data. The IIA. USA. </a:t>
            </a:r>
          </a:p>
        </p:txBody>
      </p:sp>
      <p:pic>
        <p:nvPicPr>
          <p:cNvPr id="8" name="Picture 7"/>
          <p:cNvPicPr>
            <a:picLocks noChangeAspect="1"/>
          </p:cNvPicPr>
          <p:nvPr/>
        </p:nvPicPr>
        <p:blipFill>
          <a:blip r:embed="rId4"/>
          <a:stretch>
            <a:fillRect/>
          </a:stretch>
        </p:blipFill>
        <p:spPr>
          <a:xfrm>
            <a:off x="3204966" y="1883978"/>
            <a:ext cx="601063" cy="480850"/>
          </a:xfrm>
          <a:prstGeom prst="rect">
            <a:avLst/>
          </a:prstGeom>
        </p:spPr>
      </p:pic>
      <p:pic>
        <p:nvPicPr>
          <p:cNvPr id="9" name="Picture 8"/>
          <p:cNvPicPr>
            <a:picLocks noChangeAspect="1"/>
          </p:cNvPicPr>
          <p:nvPr/>
        </p:nvPicPr>
        <p:blipFill>
          <a:blip r:embed="rId5"/>
          <a:stretch>
            <a:fillRect/>
          </a:stretch>
        </p:blipFill>
        <p:spPr>
          <a:xfrm>
            <a:off x="6248826" y="1926791"/>
            <a:ext cx="489653" cy="501895"/>
          </a:xfrm>
          <a:prstGeom prst="rect">
            <a:avLst/>
          </a:prstGeom>
        </p:spPr>
      </p:pic>
    </p:spTree>
    <p:extLst>
      <p:ext uri="{BB962C8B-B14F-4D97-AF65-F5344CB8AC3E}">
        <p14:creationId xmlns:p14="http://schemas.microsoft.com/office/powerpoint/2010/main" val="3363113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636" y="811958"/>
            <a:ext cx="7704667" cy="971005"/>
          </a:xfrm>
        </p:spPr>
        <p:txBody>
          <a:bodyPr/>
          <a:lstStyle/>
          <a:p>
            <a:r>
              <a:rPr lang="en-US" b="1" dirty="0" smtClean="0"/>
              <a:t>Volume</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0891" y="985295"/>
            <a:ext cx="8042784" cy="5014913"/>
          </a:xfrm>
          <a:prstGeom prst="rect">
            <a:avLst/>
          </a:prstGeom>
        </p:spPr>
      </p:pic>
      <p:sp>
        <p:nvSpPr>
          <p:cNvPr id="6" name="TextBox 5"/>
          <p:cNvSpPr txBox="1"/>
          <p:nvPr/>
        </p:nvSpPr>
        <p:spPr>
          <a:xfrm>
            <a:off x="3010749" y="6087728"/>
            <a:ext cx="6443068" cy="646331"/>
          </a:xfrm>
          <a:prstGeom prst="rect">
            <a:avLst/>
          </a:prstGeom>
          <a:noFill/>
          <a:ln w="22225">
            <a:solidFill>
              <a:schemeClr val="tx1"/>
            </a:solidFill>
          </a:ln>
        </p:spPr>
        <p:txBody>
          <a:bodyPr wrap="square" rtlCol="0">
            <a:spAutoFit/>
          </a:bodyPr>
          <a:lstStyle/>
          <a:p>
            <a:r>
              <a:rPr lang="en-US" dirty="0" smtClean="0"/>
              <a:t>2018 – 2.5 quintillion bytes (2.5 </a:t>
            </a:r>
            <a:r>
              <a:rPr lang="en-US" dirty="0" err="1" smtClean="0"/>
              <a:t>Exabytes</a:t>
            </a:r>
            <a:r>
              <a:rPr lang="en-US" dirty="0" smtClean="0"/>
              <a:t>) of data created each day ~ Forbes    90% of data in the world generated between 2016-2018 </a:t>
            </a:r>
            <a:endParaRPr lang="en-US" dirty="0"/>
          </a:p>
        </p:txBody>
      </p:sp>
    </p:spTree>
    <p:extLst>
      <p:ext uri="{BB962C8B-B14F-4D97-AF65-F5344CB8AC3E}">
        <p14:creationId xmlns:p14="http://schemas.microsoft.com/office/powerpoint/2010/main" val="66944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61501" y="53744"/>
            <a:ext cx="6333546" cy="6473127"/>
          </a:xfrm>
          <a:prstGeom prst="rect">
            <a:avLst/>
          </a:prstGeom>
        </p:spPr>
      </p:pic>
      <p:sp>
        <p:nvSpPr>
          <p:cNvPr id="11" name="TextBox 10"/>
          <p:cNvSpPr txBox="1"/>
          <p:nvPr/>
        </p:nvSpPr>
        <p:spPr>
          <a:xfrm>
            <a:off x="688244" y="1549628"/>
            <a:ext cx="652679" cy="3816622"/>
          </a:xfrm>
          <a:prstGeom prst="rect">
            <a:avLst/>
          </a:prstGeom>
          <a:noFill/>
        </p:spPr>
        <p:txBody>
          <a:bodyPr vert="wordArtVert" wrap="none" rtlCol="0">
            <a:spAutoFit/>
          </a:bodyPr>
          <a:lstStyle/>
          <a:p>
            <a:r>
              <a:rPr lang="en-US" sz="2800" b="1" dirty="0">
                <a:latin typeface="Arial" panose="020B0604020202020204" pitchFamily="34" charset="0"/>
                <a:cs typeface="Arial" panose="020B0604020202020204" pitchFamily="34" charset="0"/>
              </a:rPr>
              <a:t>Velocity</a:t>
            </a:r>
          </a:p>
        </p:txBody>
      </p:sp>
      <p:sp>
        <p:nvSpPr>
          <p:cNvPr id="2" name="TextBox 1"/>
          <p:cNvSpPr txBox="1"/>
          <p:nvPr/>
        </p:nvSpPr>
        <p:spPr>
          <a:xfrm>
            <a:off x="7583838" y="6562852"/>
            <a:ext cx="3246894" cy="276999"/>
          </a:xfrm>
          <a:prstGeom prst="rect">
            <a:avLst/>
          </a:prstGeom>
          <a:noFill/>
        </p:spPr>
        <p:txBody>
          <a:bodyPr wrap="square" rtlCol="0">
            <a:spAutoFit/>
          </a:bodyPr>
          <a:lstStyle/>
          <a:p>
            <a:r>
              <a:rPr lang="en-US" sz="1200" dirty="0">
                <a:hlinkClick r:id="rId4"/>
              </a:rPr>
              <a:t>Source:  domo.com/learn/data-never-sleeps-7</a:t>
            </a:r>
            <a:endParaRPr lang="en-US" sz="1200" dirty="0"/>
          </a:p>
        </p:txBody>
      </p:sp>
    </p:spTree>
    <p:extLst>
      <p:ext uri="{BB962C8B-B14F-4D97-AF65-F5344CB8AC3E}">
        <p14:creationId xmlns:p14="http://schemas.microsoft.com/office/powerpoint/2010/main" val="1794457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What is Analytics?</a:t>
            </a:r>
          </a:p>
        </p:txBody>
      </p:sp>
      <p:sp>
        <p:nvSpPr>
          <p:cNvPr id="3" name="Title 2"/>
          <p:cNvSpPr txBox="1">
            <a:spLocks/>
          </p:cNvSpPr>
          <p:nvPr/>
        </p:nvSpPr>
        <p:spPr>
          <a:xfrm>
            <a:off x="3806825" y="3130550"/>
            <a:ext cx="6858000" cy="1123950"/>
          </a:xfrm>
          <a:prstGeom prst="rect">
            <a:avLst/>
          </a:prstGeom>
          <a:solidFill>
            <a:schemeClr val="tx1"/>
          </a:solidFill>
          <a:ln>
            <a:noFill/>
          </a:ln>
        </p:spPr>
        <p:txBody>
          <a:bodyPr>
            <a:normAutofit lnSpcReduction="10000"/>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US" dirty="0" smtClean="0">
                <a:solidFill>
                  <a:srgbClr val="ECE6C4"/>
                </a:solidFill>
              </a:rPr>
              <a:t>Polling Question 1</a:t>
            </a:r>
            <a:br>
              <a:rPr lang="en-US" dirty="0" smtClean="0">
                <a:solidFill>
                  <a:srgbClr val="ECE6C4"/>
                </a:solidFill>
              </a:rPr>
            </a:br>
            <a:r>
              <a:rPr lang="en-US" sz="2400" dirty="0" smtClean="0">
                <a:solidFill>
                  <a:srgbClr val="ECE6C4"/>
                </a:solidFill>
              </a:rPr>
              <a:t>Please open the conference app to participate </a:t>
            </a:r>
            <a:endParaRPr lang="en-US" dirty="0">
              <a:solidFill>
                <a:srgbClr val="ECE6C4"/>
              </a:solidFill>
            </a:endParaRPr>
          </a:p>
        </p:txBody>
      </p:sp>
    </p:spTree>
    <p:extLst>
      <p:ext uri="{BB962C8B-B14F-4D97-AF65-F5344CB8AC3E}">
        <p14:creationId xmlns:p14="http://schemas.microsoft.com/office/powerpoint/2010/main" val="354286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C2BC80"/>
      </a:lt2>
      <a:accent1>
        <a:srgbClr val="BABABA"/>
      </a:accent1>
      <a:accent2>
        <a:srgbClr val="C5B598"/>
      </a:accent2>
      <a:accent3>
        <a:srgbClr val="6C6734"/>
      </a:accent3>
      <a:accent4>
        <a:srgbClr val="A5A5A5"/>
      </a:accent4>
      <a:accent5>
        <a:srgbClr val="DAD6B2"/>
      </a:accent5>
      <a:accent6>
        <a:srgbClr val="C5B598"/>
      </a:accent6>
      <a:hlink>
        <a:srgbClr val="746241"/>
      </a:hlink>
      <a:folHlink>
        <a:srgbClr val="D4D9C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S Template 1.pot [Compatibility Mode]" id="{54935486-65C3-4D43-B5DE-E782927F0BFF}" vid="{1AB1A84B-9E7D-48EA-B42B-4CCD44C8F1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S Template 1.pot [Compatibility Mode]" id="{54935486-65C3-4D43-B5DE-E782927F0BFF}" vid="{19449C3F-F8DF-42B3-95B9-DAD179075D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IA-NADocument" ma:contentTypeID="0x010100A3F1A33742BB40798E5513FD18CF9B2C005C77A80A3B7BA74E89C96842008757BB" ma:contentTypeVersion="2" ma:contentTypeDescription="IIA NA Document Content Type" ma:contentTypeScope="" ma:versionID="e16d7731927a5e03a527d60c600657fb">
  <xsd:schema xmlns:xsd="http://www.w3.org/2001/XMLSchema" xmlns:xs="http://www.w3.org/2001/XMLSchema" xmlns:p="http://schemas.microsoft.com/office/2006/metadata/properties" xmlns:ns2="630e50e1-9dd0-4111-9690-c5bba5f2ebf8" targetNamespace="http://schemas.microsoft.com/office/2006/metadata/properties" ma:root="true" ma:fieldsID="972b6ebe73b1fe2ae6629f81eef795ab" ns2:_="">
    <xsd:import namespace="630e50e1-9dd0-4111-9690-c5bba5f2ebf8"/>
    <xsd:element name="properties">
      <xsd:complexType>
        <xsd:sequence>
          <xsd:element name="documentManagement">
            <xsd:complexType>
              <xsd:all>
                <xsd:element ref="ns2:NAFileID" minOccurs="0"/>
                <xsd:element ref="ns2:NAInternalAuditTopic" minOccurs="0"/>
                <xsd:element ref="ns2:NAContentSource" minOccurs="0"/>
                <xsd:element ref="ns2:NAIndustry" minOccurs="0"/>
                <xsd:element ref="ns2:NAAuthor" minOccurs="0"/>
                <xsd:element ref="ns2:NADepartment" minOccurs="0"/>
                <xsd:element ref="ns2:NAContentLocation" minOccurs="0"/>
                <xsd:element ref="ns2:NAContentPrivacy" minOccurs="0"/>
                <xsd:element ref="ns2:IIALang" minOccurs="0"/>
                <xsd:element ref="ns2:NA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e50e1-9dd0-4111-9690-c5bba5f2ebf8" elementFormDefault="qualified">
    <xsd:import namespace="http://schemas.microsoft.com/office/2006/documentManagement/types"/>
    <xsd:import namespace="http://schemas.microsoft.com/office/infopath/2007/PartnerControls"/>
    <xsd:element name="NAFileID" ma:index="8" nillable="true" ma:displayName="NAFileID" ma:internalName="NAFileID">
      <xsd:simpleType>
        <xsd:restriction base="dms:Text"/>
      </xsd:simpleType>
    </xsd:element>
    <xsd:element name="NAInternalAuditTopic" ma:index="9" nillable="true" ma:displayName="NAInternalAuditTopic" ma:format="Dropdown" ma:internalName="NAInternalAuditTopic">
      <xsd:simpleType>
        <xsd:restriction base="dms:Choice">
          <xsd:enumeration value="Finance and Compliance Auditing"/>
          <xsd:enumeration value="Fraud"/>
          <xsd:enumeration value="Governance"/>
          <xsd:enumeration value="Internal Audit Activity/Function"/>
          <xsd:enumeration value="Internal Control"/>
          <xsd:enumeration value="Operational/Performance Auditing"/>
          <xsd:enumeration value="Risk"/>
          <xsd:enumeration value="Technology"/>
          <xsd:enumeration value="Other"/>
        </xsd:restriction>
      </xsd:simpleType>
    </xsd:element>
    <xsd:element name="NAContentSource" ma:index="10" nillable="true" ma:displayName="NAContentSource" ma:format="Dropdown" ma:internalName="NAContentSource">
      <xsd:simpleType>
        <xsd:restriction base="dms:Choice">
          <xsd:enumeration value="[]"/>
          <xsd:enumeration value="Annual Report"/>
          <xsd:enumeration value="Article"/>
          <xsd:enumeration value="Audit Tool (Checklists, Audit Programs)"/>
          <xsd:enumeration value="Bio"/>
          <xsd:enumeration value="Blog"/>
          <xsd:enumeration value="Chapter Leader Materials"/>
          <xsd:enumeration value="Committee Document"/>
          <xsd:enumeration value="Conference"/>
          <xsd:enumeration value="Course Outline"/>
          <xsd:enumeration value="Curriculum"/>
          <xsd:enumeration value="FAQ"/>
          <xsd:enumeration value="Forms"/>
          <xsd:enumeration value="Glossary"/>
          <xsd:enumeration value="Institute Leader Materials"/>
          <xsd:enumeration value="Instructions"/>
          <xsd:enumeration value="Marketing Material"/>
          <xsd:enumeration value="Matrix"/>
          <xsd:enumeration value="Model"/>
          <xsd:enumeration value="MoU"/>
          <xsd:enumeration value="Matrix"/>
          <xsd:enumeration value="News/PR"/>
          <xsd:enumeration value="Position Paper"/>
          <xsd:enumeration value="Practice Guide"/>
          <xsd:enumeration value="Practice Advisory"/>
          <xsd:enumeration value="Preparation Guide"/>
          <xsd:enumeration value="Presentation"/>
          <xsd:enumeration value="Press release"/>
          <xsd:enumeration value="Price List"/>
          <xsd:enumeration value="Publication"/>
          <xsd:enumeration value="Report/Paper"/>
          <xsd:enumeration value="Self-Study"/>
          <xsd:enumeration value="Seminar"/>
          <xsd:enumeration value="Survey"/>
          <xsd:enumeration value="Webinar"/>
        </xsd:restriction>
      </xsd:simpleType>
    </xsd:element>
    <xsd:element name="NAIndustry" ma:index="11" nillable="true" ma:displayName="NAIndustry" ma:internalName="NAIndustry">
      <xsd:simpleType>
        <xsd:restriction base="dms:Choice">
          <xsd:enumeration value="Construction"/>
          <xsd:enumeration value="Environmental"/>
          <xsd:enumeration value="Financial Services"/>
          <xsd:enumeration value="Gaming"/>
          <xsd:enumeration value="Government"/>
          <xsd:enumeration value="Healthcare"/>
          <xsd:enumeration value="Manufacturing"/>
          <xsd:enumeration value="[]"/>
        </xsd:restriction>
      </xsd:simpleType>
    </xsd:element>
    <xsd:element name="NAAuthor" ma:index="12" nillable="true" ma:displayName="NAAuthor" ma:internalName="NAAuthor">
      <xsd:simpleType>
        <xsd:restriction base="dms:Text"/>
      </xsd:simpleType>
    </xsd:element>
    <xsd:element name="NADepartment" ma:index="13" nillable="true" ma:displayName="NADepartment" ma:internalName="NADepartment">
      <xsd:simpleType>
        <xsd:restriction base="dms:Choice">
          <xsd:enumeration value="Academic Relations"/>
          <xsd:enumeration value="Accounting"/>
          <xsd:enumeration value="Advertising/Sponsorship"/>
          <xsd:enumeration value="Advocacy"/>
          <xsd:enumeration value="AEC"/>
          <xsd:enumeration value="Bookstore"/>
          <xsd:enumeration value="Certification"/>
          <xsd:enumeration value="Chapters"/>
          <xsd:enumeration value="Conferences"/>
          <xsd:enumeration value="Corporate Communications"/>
          <xsd:enumeration value="Customer Relations"/>
          <xsd:enumeration value="E-learning"/>
          <xsd:enumeration value="GAIN"/>
          <xsd:enumeration value="Governance"/>
          <xsd:enumeration value="Human Resources"/>
          <xsd:enumeration value="Information Services"/>
          <xsd:enumeration value="International Conferecnce"/>
          <xsd:enumeration value="Global Relations"/>
          <xsd:enumeration value="Marketing"/>
          <xsd:enumeration value="Membership"/>
          <xsd:enumeration value="On-site Training"/>
          <xsd:enumeration value="Publications"/>
          <xsd:enumeration value="Quality"/>
          <xsd:enumeration value="Research Foundation"/>
          <xsd:enumeration value="Seminars"/>
          <xsd:enumeration value="Standards and Guidance"/>
          <xsd:enumeration value="[]"/>
        </xsd:restriction>
      </xsd:simpleType>
    </xsd:element>
    <xsd:element name="NAContentLocation" ma:index="14" nillable="true" ma:displayName="NAContentLocation" ma:internalName="NAContentLocation">
      <xsd:simpleType>
        <xsd:restriction base="dms:Choice">
          <xsd:enumeration value="Global website"/>
          <xsd:enumeration value="N.A. website"/>
          <xsd:enumeration value="Both"/>
        </xsd:restriction>
      </xsd:simpleType>
    </xsd:element>
    <xsd:element name="NAContentPrivacy" ma:index="15" nillable="true" ma:displayName="NAContentPrivacy" ma:internalName="NAContentPrivacy">
      <xsd:simpleType>
        <xsd:restriction base="dms:Choice">
          <xsd:enumeration value="Confidential - High Risk"/>
          <xsd:enumeration value="Private - Medium Risk"/>
          <xsd:enumeration value="Restricted - Low Risk"/>
          <xsd:enumeration value="Public - no risk"/>
          <xsd:enumeration value="[]"/>
        </xsd:restriction>
      </xsd:simpleType>
    </xsd:element>
    <xsd:element name="IIALang" ma:index="16" nillable="true" ma:displayName="IIALang" ma:default="English" ma:format="Dropdown" ma:internalName="IIALang">
      <xsd:simpleType>
        <xsd:restriction base="dms:Choice">
          <xsd:enumeration value="Arabic"/>
          <xsd:enumeration value="Armenian"/>
          <xsd:enumeration value="Azeri"/>
          <xsd:enumeration value="Bosnian"/>
          <xsd:enumeration value="Bulgarian"/>
          <xsd:enumeration value="Chinese (Simplified)"/>
          <xsd:enumeration value="Chinese (Unsimplified)"/>
          <xsd:enumeration value="Chinese (Traditional)"/>
          <xsd:enumeration value="Croatian"/>
          <xsd:enumeration value="Czech"/>
          <xsd:enumeration value="Danish"/>
          <xsd:enumeration value="Dari"/>
          <xsd:enumeration value="Dutch"/>
          <xsd:enumeration value="English"/>
          <xsd:enumeration value="Estonian"/>
          <xsd:enumeration value="Finnish"/>
          <xsd:enumeration value="French"/>
          <xsd:enumeration value="Georgian"/>
          <xsd:enumeration value="German"/>
          <xsd:enumeration value="Greek"/>
          <xsd:enumeration value="Hebrew"/>
          <xsd:enumeration value="Hungarian"/>
          <xsd:enumeration value="Icelandic"/>
          <xsd:enumeration value="Indonesian"/>
          <xsd:enumeration value="Italian"/>
          <xsd:enumeration value="Japanese"/>
          <xsd:enumeration value="Korean"/>
          <xsd:enumeration value="Latvian"/>
          <xsd:enumeration value="Lithuanian"/>
          <xsd:enumeration value="Macedonian"/>
          <xsd:enumeration value="Mongolian"/>
          <xsd:enumeration value="Montenegrin"/>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ajik"/>
          <xsd:enumeration value="Thai"/>
          <xsd:enumeration value="Turkish"/>
          <xsd:enumeration value="Ukrainian"/>
          <xsd:enumeration value="Vietnamese"/>
          <xsd:enumeration value="[]"/>
        </xsd:restriction>
      </xsd:simpleType>
    </xsd:element>
    <xsd:element name="NASummary" ma:index="17" nillable="true" ma:displayName="NASummary" ma:internalName="NASummary">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Summary xmlns="630e50e1-9dd0-4111-9690-c5bba5f2ebf8" xsi:nil="true"/>
    <NAFileID xmlns="630e50e1-9dd0-4111-9690-c5bba5f2ebf8" xsi:nil="true"/>
    <NAContentPrivacy xmlns="630e50e1-9dd0-4111-9690-c5bba5f2ebf8">Public - no risk</NAContentPrivacy>
    <NADepartment xmlns="630e50e1-9dd0-4111-9690-c5bba5f2ebf8">Research Foundation</NADepartment>
    <NAContentSource xmlns="630e50e1-9dd0-4111-9690-c5bba5f2ebf8">Presentation</NAContentSource>
    <IIALang xmlns="630e50e1-9dd0-4111-9690-c5bba5f2ebf8">English</IIALang>
    <NAInternalAuditTopic xmlns="630e50e1-9dd0-4111-9690-c5bba5f2ebf8" xsi:nil="true"/>
    <NAContentLocation xmlns="630e50e1-9dd0-4111-9690-c5bba5f2ebf8">Both</NAContentLocation>
    <NAAuthor xmlns="630e50e1-9dd0-4111-9690-c5bba5f2ebf8" xsi:nil="true"/>
    <NAIndustry xmlns="630e50e1-9dd0-4111-9690-c5bba5f2ebf8" xsi:nil="true"/>
  </documentManagement>
</p:properties>
</file>

<file path=customXml/itemProps1.xml><?xml version="1.0" encoding="utf-8"?>
<ds:datastoreItem xmlns:ds="http://schemas.openxmlformats.org/officeDocument/2006/customXml" ds:itemID="{A3D65732-8347-41FB-A716-4FCC054D4C2E}"/>
</file>

<file path=customXml/itemProps2.xml><?xml version="1.0" encoding="utf-8"?>
<ds:datastoreItem xmlns:ds="http://schemas.openxmlformats.org/officeDocument/2006/customXml" ds:itemID="{702FF973-A067-4FC7-B0A5-417F5A5F6C93}"/>
</file>

<file path=customXml/itemProps3.xml><?xml version="1.0" encoding="utf-8"?>
<ds:datastoreItem xmlns:ds="http://schemas.openxmlformats.org/officeDocument/2006/customXml" ds:itemID="{6743A963-964E-4EFB-A8B7-705A5CEA27CD}"/>
</file>

<file path=docProps/app.xml><?xml version="1.0" encoding="utf-8"?>
<Properties xmlns="http://schemas.openxmlformats.org/officeDocument/2006/extended-properties" xmlns:vt="http://schemas.openxmlformats.org/officeDocument/2006/docPropsVTypes">
  <Template>LSS Template 1</Template>
  <TotalTime>757</TotalTime>
  <Words>1858</Words>
  <Application>Microsoft Office PowerPoint</Application>
  <PresentationFormat>Widescreen</PresentationFormat>
  <Paragraphs>254</Paragraphs>
  <Slides>27</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ＭＳ Ｐゴシック</vt:lpstr>
      <vt:lpstr>Adobe Song Std L</vt:lpstr>
      <vt:lpstr>Arial</vt:lpstr>
      <vt:lpstr>Arial Black</vt:lpstr>
      <vt:lpstr>Calibri</vt:lpstr>
      <vt:lpstr>Calibri Light</vt:lpstr>
      <vt:lpstr>Wingdings</vt:lpstr>
      <vt:lpstr>Office Theme</vt:lpstr>
      <vt:lpstr>Custom Design</vt:lpstr>
      <vt:lpstr>Analytics – It’s not the Software, it’s the Mindset.</vt:lpstr>
      <vt:lpstr>SPEAKER BIO</vt:lpstr>
      <vt:lpstr>Learning Objectives</vt:lpstr>
      <vt:lpstr>Agenda</vt:lpstr>
      <vt:lpstr>Why Analytics</vt:lpstr>
      <vt:lpstr>Variety</vt:lpstr>
      <vt:lpstr>Volume</vt:lpstr>
      <vt:lpstr>PowerPoint Presentation</vt:lpstr>
      <vt:lpstr>What is Analytics?</vt:lpstr>
      <vt:lpstr>Polling Question 1 </vt:lpstr>
      <vt:lpstr>Why Analytics</vt:lpstr>
      <vt:lpstr>AACSB A5</vt:lpstr>
      <vt:lpstr>PowerPoint Presentation</vt:lpstr>
      <vt:lpstr>Which of the following barriers to effective analytics education do you believe exist in your school?</vt:lpstr>
      <vt:lpstr>Polling Question 2 </vt:lpstr>
      <vt:lpstr>Barriers </vt:lpstr>
      <vt:lpstr>Analytics Education Resources</vt:lpstr>
      <vt:lpstr>Exercises and Projects</vt:lpstr>
      <vt:lpstr>Training and Application Sources</vt:lpstr>
      <vt:lpstr>Alteryx Samples</vt:lpstr>
      <vt:lpstr>PowerPoint Presentation</vt:lpstr>
      <vt:lpstr>PowerPoint Presentation</vt:lpstr>
      <vt:lpstr>PowerPoint Presentation</vt:lpstr>
      <vt:lpstr>Learning Resources</vt:lpstr>
      <vt:lpstr>Implementation Tips </vt:lpstr>
      <vt:lpstr>What are your analytics plans this academic year?</vt:lpstr>
      <vt:lpstr>Polling Question 3 </vt:lpstr>
    </vt:vector>
  </TitlesOfParts>
  <Company>Bentley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Analytics—It’s Not the Software; It’s the Mindset</dc:title>
  <dc:creator>Gray, Joy</dc:creator>
  <cp:lastModifiedBy>Joy Gray</cp:lastModifiedBy>
  <cp:revision>163</cp:revision>
  <dcterms:created xsi:type="dcterms:W3CDTF">2021-07-22T00:53:29Z</dcterms:created>
  <dcterms:modified xsi:type="dcterms:W3CDTF">2021-07-28T16:45:24Z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0x010100A3F1A33742BB40798E5513FD18CF9B2C005C77A80A3B7BA74E89C96842008757BB</vt:lpwstr>
  </property>
  <property fmtid="{D5CDD505-2E9C-101B-9397-08002B2CF9AE}" pid="3" name="Order">
    <vt:r8>63900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