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167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2" name="Google Shape;82;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SLIDE 1 — TITLE. This is the opening of the story. You are setting the stage, introducing yourself, acknowledging Roger, and laying out the question the entire next fifty minutes will answer. Read it as written — it sounds natural when spoken aloud. Take a small breath after each paragraph break to let it land.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Once the host hands it over, smile, look at the camera, and begin.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"Thank you, Anthony. Good morning, everyone, and thanks for being here on Cobra Kai Day. "My name is Rajath Srinivasa. I'm a cybersecurity specialist specializing in cloud data risk mitigation and data-centric threat defense. I have more than seven years of experience in technology risk consulting. I've navigated the security landscapes of global financial institutions and tech giants, including my recent work developing cryptographic security guardrails at AWS."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Brief pause. Now the framing.</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the question I want to spend the next forty odd minutes on is this: how have we safeguarded data so far, what has to change, and who in your organization is going to own that change and finally what type of execution is required to be successful in adopting the change on to the quantum world of cryptographic operations.?"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given it's Cobra Kai Day, the title is Quantum Strike for a reason. Cobra Kai's philosophy is strike first, strike hard, no mercy. That is exactly the philosophy nation-state adversaries are using right now against your encrypted data. They are striking first by harvesting it today, with AI-assisted tooling, with the patience to decrypt it later. The question for the next fifty minutes is whether your security architecture is ready to strike back."</a:t>
            </a:r>
            <a:endParaRPr/>
          </a:p>
        </p:txBody>
      </p:sp>
      <p:sp>
        <p:nvSpPr>
          <p:cNvPr id="83" name="Google Shape;83;p1: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1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7" name="Google Shape;357;p1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SLIDE 10 — THE QUANTUM + AI CoE. Six to seven minutes. This is the centerpiece of the talk. Take your time. The transition from Slide 9 already framed the question — now you answer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I just asked the question — who, in your organization, is actually going to do this work? Because in most enterprises right now, the honest answer is some version of 'a few people are aware of it.' That is not an answer. That is the absence of an answer. And the cost of that absence compounds every quarter."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Brief pause. Let it land.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"While no one owns it, your engineering teams keep shipping new code that hard-codes RSA. Your procurement team keeps signing five-year contracts without PQC clauses. Your data science teams keep deploying AI models with no formal governance. Your architecture team keeps making decisions that lock in classical algorithms. Without an owner, your organization is making the migration harder for itself every single day."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recommendation.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"My recommendation — and this is consistent with IBM's Institute for Business Value report from October last year, which surveyed seven hundred fifty executives across twenty-eight countries — is that every serious organization needs a dedicated function for this transition. And I am explicitly expanding it from just quantum to quantum plus AI. Because AI governance is now NIST AI RMF, ISO 42001, and EU AI Act all simultaneously. The cryptographic governance function and the AI governance function inside most enterprises are addressing the same audit committee, the same risk register, the same regulators. Combine them. Call it a Quantum and AI Center of Excellence. Call it a Cryptographic and AI Governance Office. The label matters less than the existence."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"Let me walk you through what this function should look like. Four quadrants on the slide. Let's go around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Top-left first.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"What it owns. There are Four main things here. First, the Cryptographic Bill of Materials and the crypto-agility architecture — including the interfaces, the abstractions, the documented swap procedures. Second, the AI model inventory and governance, aligned to NIST AI RMF and ISO 42001. Third, vendor PQC roadmaps and AI vendor due-diligence files — because in 2026, almost every SaaS vendor is now also an AI vendor, and you have to ask both questions. And fourth, the migration timeline plus its risk register entry — board-visible, with a named owner."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Top-right.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"Who staffs it. Six roles. Executive sponsor — your CISO or CTO. A cryptographic subject matter expert — internal if you have one, contracted if you do not. An AI and ML governance lead — and I want to flag this — over the last twelve months, this has become a named role in most large enterprises. If you do not have one yet, that itself is a finding. An architecture lead who owns the crypto-agility design. A procurement and vendor management partner. And an internal audit or GRC liaison, plus legal and compliance for cross-jurisdiction obligations. For mid-size organizations, several of these are part-time roles. For large enterprises, several are full-time."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Bottom-left.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"What it produces. Four artifacts. A quarterly board update on quantum and AI readiness — KPIs, roadmap variance, regulatory exposure. An approved-standards document — which algorithms your organization uses, which AI models are sanctioned for production. Procurement clauses your sourcing team can drop into RFPs and contracts. And audit-ready evidence — the CBOM, side-channel test reports, AI risk register entries. These are the artifacts your auditors will request."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Bottom-right. This is the most important quadrant.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"Decision rights. And this is where most steering committees fail — they are advisory bodies with no actual authority. Your CoE needs four real decision rights. It approves the cryptographic libraries used in production. It approves the AI models deployed in production workflows — this is new, and it did not exist five years ago. It has procurement veto over vendors lacking PQC roadmaps or AI governance documentation. And it owns the quantum and AI readiness KPI on the enterprise risk dashboard."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closing point.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"IBM's research found something striking. The top ten percent of quantum-safe adopters — what they call Quantum-Safe Champions — all have a structure like this. The rest don't. The structural difference is doing the work. And by adding AI to the mandate from day one, you future-proof the function for the next decade of regulatory convergence. If you take one thing from this talk, take this. Stand up this function. Name an owner. Give it real decision rights. The rest follows."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a good moment for poll three.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speaking of named owners — quick poll for the room. Does your organization have a named owner for post-quantum AND AI governance today?"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Wait for results. Whatever wins — and it'll likely be C or D — that sets up the auditor's lens beautifully. You can say — "all right, so most of you are in the same situation as most enterprises. Let me give you five questions you can take into your next IT controls audit to start fixing that."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11.</a:t>
            </a:r>
            <a:endParaRPr/>
          </a:p>
        </p:txBody>
      </p:sp>
      <p:sp>
        <p:nvSpPr>
          <p:cNvPr id="358" name="Google Shape;358;p10: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1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2" name="Google Shape;412;p1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SLIDE 11 — THE AUDITOR'S LENS. Five to six minutes. This is the slide your audience came for. The transition from the CoE slide is already natural — you just asked who owns it, now you give them the tools to find out.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here is the practical question. If you go back to your organization tomo and want to find out whether you have the structure I just described — what do you actually ask? Five questions. These are the questions I would take into the next IT controls audit if I were doing it. And these now combine cryptography questions with AI governance questions, because in 2026, the two are converging."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Walk through each question with detail.</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"Question one. Is there a named Quantum and AI Center of Excellence, or a steering committee with actual decision rights? Not advisory. With authority. Authority over which cryptographic libraries are used. Which AI models are deployed. Sign-off on architecture changes touching crypto or AI. Procurement veto over vendors without documented roadmaps. If your organization does not have this — that's your first finding. And it's a finding that opens the governance conversation directly with leadership. Most large enterprises in regulated industries started this work in 2025. The ones that haven't are behind."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"Question two. Is there a Cryptographic Bill of Materials, and an AI model inventory? An inventory just lists what exists. A CBOM tracks dependencies, lifecycles, crypto-agility readiness — NIST CSWP 39 from last December makes that distinction explicit. And the AI model inventory aligns to NIST AI RMF's Govern function and ISO 42001 Annex A controls. If your organization has neither — or has them but they are not maintained — that is a finding, and it is the finding most audits skip because the audit team doesn't know to ask. Now you do."</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"Question three. Are post-quantum implementations validated for side-channel resistance, including AI-enhanced threat models? Because as we covered earlier, the bar has moved. KyberSlash, Clangover, and now TCHES 2025 deep-learning attacks proved that the standard is not the implementation. So the question for your engineering team is — do we test compiled binaries, not just source code, for timing leaks, against current attack capabilities? If the answer is no — finding. And it is a forward-looking finding that positions your audit team ahead of the curve."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"Question four. Have critical vendors provided PQC roadmaps AND AI governance documentation? HSM, PKI, identity, VPN, primary cloud, and AI and ML platforms. No documented PQC roadmap from a critical cryptographic vendor is concentration risk. No documented AI governance from a critical AI vendor — same risk class. And remember, in 2026, almost every major SaaS vendor is also offering AI features. So you ask both questions of the same vendor."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"Question five. Is the organization crypto-agile per NIST CSWP 39, AND AI-governable per NIST AI RMF? Crypto-agile means algorithms are abstracted behind interfaces that can be swapped via configuration. AI-governable means AI models are registered with documented purpose, training data lineage, evaluation evidence, and ongoing performance monitoring. NIST CSWP 39 for crypto, NIST AI RMF for AI. Both frameworks. Together."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conclusion.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"In my experience, most organizations fail questions one, two, and four. Those three findings on their own justify a follow-up engagement. They open budget. They get this on the board agenda. They give your CISO the air cover to stand up the Center of Excellence we just discussed. Start there."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Transition into closing.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let me bring this all together. We have covered a lot of ground in fifty minutes, and I want to make sure the most important pieces land. Five things to remember."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12.</a:t>
            </a:r>
            <a:endParaRPr/>
          </a:p>
        </p:txBody>
      </p:sp>
      <p:sp>
        <p:nvSpPr>
          <p:cNvPr id="413" name="Google Shape;413;p11: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p1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8" name="Google Shape;438;p1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SLIDE 12 — CLOSING. Three to four minutes. This is your landing. Read it slowly. Look at the camera. Let each takeaway land before moving to the next one.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"We have covered a lot of ground in fifty minutes. We started with how enterprises have safeguarded data for the last thirty years — the four-pillar control architecture every one of you has audited. We saw how that architecture is being rebuilt because every pillar depends on math that quantum breaks. We walked through the new control surface. We spent time on AI, on both sides. We looked at where we actually stand, we mapped three regulatory archetypes, we gave you three migration playbooks, we laid out the Quantum and AI Center of Excellence, and we ended with five auditor questions."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I want to leave you with five lines that, if you forget everything else from this session, are worth remembering. Five things."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Pause. Then read each takeaway with weight. Brief pause between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"One — the framing I most want you to take with you. The control architecture itself is the problem, not just the algorithms. Three of the four pillars that have protected enterprise data for thirty years depend on math that Shor's algorithm breaks. We are rebuilding the architecture, not patching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"Two — standards work, implementations leak. KyberSlash, Clangover, and now AI-enhanced side-channel attacks prove that standardization is not implementation safety. The math is fine. The binaries leak. That is where the real audit work lives."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"Three — and this is the one I most want Anthony and the auditors in the room to take with them. AI is on both sides. AI is accelerating the attacks. AI is also enabling the defenses. The Google + ETH AES result. Microsoft's 2025 Digital Defense Report. The TCHES single-trace Kyber attack. All on the offensive side. AI-driven CBOM generation, real-time anomaly detection, AI-aware mitigation — all on the defensive side. And the gap between how fast adversaries are adopting offensive AI and how slowly enterprises are adopting defensive AI is itself an audit finding. Write that finding."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"Four — migration takes five to fifteen years. Starting in 2026 is already late for regulated industries. Pick your size — small, mid-size, or large — and do the three things in your column this year. Don't wait for a perfect plan."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"Five — and this is the most actionable one. Stand up a Quantum and AI Center of Excellence. Named owner. Real decision rights — over libraries, over models, over architecture, over procurement. Board-visible KPIs. IBM's research found the top ten percent of quantum-safe adopters all have one. The rest do not. The structural difference is doing the work."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Brief pause. Then the warm close.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"It has been a real privilege to share this with you on Cobra Kai Day. THe quantum adversaries are not going to wait for us to be ready. So let's strike first. Strike hard. And give them no mercy in return — by being ready before they expect us to be."</a:t>
            </a:r>
            <a:endParaRPr/>
          </a:p>
        </p:txBody>
      </p:sp>
      <p:sp>
        <p:nvSpPr>
          <p:cNvPr id="439" name="Google Shape;439;p12: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4" name="Google Shape;94;p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A quick walk through of the agenda of what's coming."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"First, we're going to look at how we have actually safeguarded enterprise data for the last thirty years. The four-pillar control architecture that every enterprise in this room depends on right now, today. We will spend a few minutes setting that frame because everything else hangs off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"Second, why all of that has to change. I'll compress thirty years of cryptographic survival into a single timeline — including the algorithms that made it deep into NIST's standardization process and got broken anyway. And I'll fold AI into the same timeline, because AI-assisted cryptanalysis is part of the modern threat surface and most quantum talks pretend it isn't."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"Third, the new control surface. What's different about post-quantum controls — including a finding from NIST's own testing that hybrid mode cuts network throughput in half. That is a real capacity-planning concern that nobody in this industry is talking about."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"Fourth — highlighting— AI in the quantum world. AI on the attack side, AI on the defense side, and what auditors should be looking at for both."</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"Fifth, migration math. Three different timelines for three different organization sizes — and a concrete playbook for each."</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"Sixth — and this is the one I most want you to walk away with. The Quantum and AI Center of Excellence. Why every serious organization needs a dedicated function for this transition. What it owns, who staffs it, what it produces, what authority it has."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seventh, for the auditors and risk professionals in the room — five questions you can take into your next IT controls audit on Tuesday morning."</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3.</a:t>
            </a:r>
            <a:endParaRPr/>
          </a:p>
        </p:txBody>
      </p:sp>
      <p:sp>
        <p:nvSpPr>
          <p:cNvPr id="95" name="Google Shape;95;p2: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5" name="Google Shape;125;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"So let's start at the beginning. Before we can talk about what's changing, we need to be aligned on what we are actually changing FROM. And in my experience, this is the step most quantum talks skip — they jump straight to ML-KEM and FIPS 203. So let's set the frame together."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"What we see here is what Every enterprise, — every organization has followed to protect its data essentially using the same four-pillar control architecture. And It has largely worked so far. Be it ISO 27001 or SOC 2 or NIST 800-53 for decades have confirmed it. And it looks like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Lets do quick run-down of these:</a:t>
            </a:r>
            <a:endParaRPr/>
          </a:p>
          <a:p>
            <a:pPr indent="0" lvl="0" marL="0" rtl="0" algn="l">
              <a:spcBef>
                <a:spcPts val="0"/>
              </a:spcBef>
              <a:spcAft>
                <a:spcPts val="0"/>
              </a:spcAft>
              <a:buNone/>
            </a:pPr>
            <a:r>
              <a:rPr lang="en-US"/>
              <a:t>"When talk of confidentiality or Keeping the data secret. There are two halves to it. Symmetric encryption ( </a:t>
            </a:r>
            <a:r>
              <a:rPr lang="en-US"/>
              <a:t>AES-128, AES-256 — for bulk data)</a:t>
            </a:r>
            <a:r>
              <a:rPr lang="en-US"/>
              <a:t>. And asymmetric encryption( RSA, elliptic curve cryptography, P-256, Curve25519 — for situations where you cannot pre-share a key). This pillar lives in your TLS sessions, your file encryption, your database transparent data encryption, your VPN tunnels, your cloud storage. Every time a customer's credit card is sent to your payment processor, this pillar is doing the work."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"Pillar two — authentication and integrity. Knowing who you are talking to and knowing the data was not tampered with. Hash functions like SHA-256 and SHA-3, plus digital signatures — RSA-PSS, ECDSA, EdDSA. This pillar lives in every TLS certificate, every code signing operation, every signed document, every JWT, every container image signature. If your organization has a software supply chain — and every organization does — every step of it depends on this pillar."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"Pillar three — key exchange. How two parties who have never met agree on a shared secret over an insecure channel. Diffie-Hellman, elliptic curve Diffie-Hellman, X25519. This is what makes the modern internet possible. It is embedded in the TLS 1.3 handshake, in IPsec, in SSH. Every secure connection your enterprise establishes — internally between microservices, externally to customers and partners, your remote employees connecting through VPN — relies on this pillar."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"Pillar four — key management. Where the keys actually live. FIPS 140-2 and 140-3 validated hardware security modules. Cloud Key Management Services — AWS KMS, Azure Key Vault, GCP Cloud KMS. This pillar lives in your PKI root, your signing infrastructure, your encryption at rest, your secrets management. This is the trust anchor for everything else."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punchline. Slow down here — this is the moment that reframes the whole talk.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look at all four pillars together. Every single one of them depends on RSA, or elliptic curve, or Diffie-Hellman. The asymmetric cryptography is doing the heavy lifting in every pillar. And the Shor's algorithm — breaks all three of those mathematical foundations."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when we talk about quantum risk, we are not talking about replacing one algorithm. We are talking about rebuilding three of the four pillars of the control architecture that every organization in this room depends on. Symmetric encryption — AES — survives, with key size adjustments. Hashes — SHA-256, SHA-3 — survive, with output size adjustments. Everything asymmetric has to change."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here is the question that takes us into the next slide — if all of this is changing, what does the timeline of the change actually look like? Because most quantum talks treat the NIST standards like they fell out of the sky in 2024. The real story is thirty years of survival, and it tells us something important about what we are dealing with today."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4.</a:t>
            </a:r>
            <a:endParaRPr/>
          </a:p>
        </p:txBody>
      </p:sp>
      <p:sp>
        <p:nvSpPr>
          <p:cNvPr id="126" name="Google Shape;126;p3: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6" name="Google Shape;156;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SLIDE 4 — THE TIMELINE. Four minutes. This is your hacker-credibility slide. Speak with authority — these are all real, named events with citations. Read it as written.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here we are. Thirty years of cryptographic survival in roughly thirty seconds —  but also with the slide of AI-evening. Because AI-driven cryptanalysis is not a future concern, it is part of the current threat surface, and it is changing rapidly."</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"1976. Diffie and Hellman invent public-key cryptography. The four pillars I just showed you get built on this foundation."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"1994. Peter Shor publishes his algorithm where He mathematically proves that a sufficiently large quantum computer can break RSA, Diffie-Hellman, and elliptic curve cryptography in polynomial time. So….The clock starts in 1994. And this is where I’d say We have been on borrowed time for thirty-two years."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"But in August 2022. Two researchers, KU Leuven in Belgium. The algorithm in question is SIKE — Supersingular Isogeny Key Encapsulation. It had made it through three rounds of NIST evaluation. It was a Round 4 finalist. Microsoft had a fifty-thousand-dollar prize out for anyone who could break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Pause.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"They broke it. In sixty-two minutes. On a single CPU core. On a six-year-old laptop. Classical computer, no quantum required. That is the moment that matters in this story. Three rounds of cryptanalysis from the smartest mathematicians on the planet — killed in an afternoon."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new AI thread. Build on what just happened.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while NIST was recovering from the SIKE collapse, something else was happening in parallel. In 2023, AI started joining the attack side in a serious way. Researchers from Google and ETH Zurich published work showing a deep-learning model could recover AES encryption keys from side-channel data with ninety-four percent success rate in controlled lab conditions. Same year, researchers from KTH in Sweden applied deep learning to the official CRYSTALS-Kyber reference implementation — the algorithm that became ML-KEM — and successfully extracted key information. This is the moment when AI started being used not just to write phishing emails, but to break cryptographic implementations."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Continue.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"August 2024. NIST finalizes the three standards we now treat as the answer. ML-KEM, ML-DSA, SLH-DSA. Three different mathematical foundations chosen deliberately, because of SIKE."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"But — and this is the part that matters — at the end of 2023 and through 2024, two attacks named KyberSlash and Clangover are disclosed against the standardized algorithm. Not against the math. Against the real implementations. On a Raspberry Pi 2, secret keys are recovered in minutes. Multiple downstream libraries have to be patched."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in 2025, the AI thread continues to accelerate. Last year, at the IACR Transactions on Cryptographic Hardware and Embedded Systems — TCHES — researchers published a single-trace deep-learning attack on CRYSTALS-Kyber key generation. Single trace. One observation. That is a remarkable acceleration of attack capability. And in the same year, deep learning was shown to defeat Rotating S-boxes Masking, a defense scheme that was specifically designed to resist conventional power analysis. The defenses we built for the previous generation of attacks are not holding against the AI-enhanced ones."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then in December last year, NIST published Cybersecurity White Paper 39. The title is Considerations for Achieving Crypto Agility. Build for swap, not for an algorithm. The lesson of the last decade is now official policy."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punchline. Slow down again.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when somebody at your organization says NIST has solved this and we just need to deploy the standards — what they are missing is three things. The math evolves. The implementations leak. And AI is now an attack tool, not a future one."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transition.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all of that is true, then what does the new control surface actually look like? Because the controls that worked for the four pillars we just discussed are not going to work in this new environment. Let's look at what's different."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5.</a:t>
            </a:r>
            <a:endParaRPr/>
          </a:p>
        </p:txBody>
      </p:sp>
      <p:sp>
        <p:nvSpPr>
          <p:cNvPr id="157" name="Google Shape;157;p4: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0" name="Google Shape;200;p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if the four-pillar control architecture has to be rebuilt, what does the new architecture look like? What new controls do organizations need to start thinking about that did not exist before? I have five for you. Each one is genuinely new — none of these were in your IT controls framework in 2022."</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Walk through each one with examples. Don't read the slide — describe each control in your own words.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"Number one. Hybrid by default — and the bandwidth tax. Let me explain what this is. Hybrid mode means you run a classical algorithm and a post-quantum algorithm at the same time, combining their outputs. Most regulators recommend it during the transition period because it protects you if either algorithm turns out to be broken. But here is what almost nobody is talking about. NIST's own testing, documented in Special Publication 1800-38 Volume C, found that hybrid mode roughly halves your network throughput compared to pure classical. With significant added latency. So if you run a latency-sensitive trading platform, or a high-volume API gateway, or a financial transaction system, hybrid PQC is not free. It is a capacity-planning conversation. Get your network and infrastructure teams in the room early."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"Number two. The Cryptographic Bill of Materials, or CBOM. If your organization is doing software supply chain security work, you understand SBOMs. CBOMs are the same idea, applied to cryptography. But here is the distinction NIST made explicit in CSWP 39 last December — an inventory just lists what exists. A CBOM tracks dependencies, lifecycles, and crypto-agility readiness. Generate it, version it, audit against it. It is the foundational artifact your entire migration plan will hang off."</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"Number three. Side-channel testing in CI/CD — and this is the one I most want auditors in the room to take with them. KyberSlash and Clangover, which we just talked about, proved that source-level constant-time programming does not guarantee binary-level constant-time execution. The compiler's optimizer can re-introduce timing leaks even on patched source. And the AI-enhanced side-channel attacks I just mentioned from TCHES 2025 raise that bar even higher. So the new control is automated timing-leak validation on every build, against the actual compiled binary. There are mature tools for this — dudect from USENIX, ctgrind, the Open Quantum Safe project ships constant-time tests in liboqs. None of these are exotic. They are just not yet integrated into most organizations' release pipelines."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"Number four. Larger keys and signatures break old assumptions. This one catches a lot of organizations off guard. Post-quantum keys and signatures are much bigger than what came before. ML-KEM-768 public keys are roughly thirty times the size of ECDH. ML-DSA signatures are roughly forty times the size of Ed25519. The practical implications cascade through your stack — your TLS certificates get larger, your certificate revocation lists get much larger, your embedded devices with eight kilobytes of secure storage might not fit the keys anymore, DNS messages have a 512-byte UDP limit that PQC blows past, and if you have a blockchain your block sizes change. Every one of those is a downstream control consideration."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number five. Crypto-agility as architecture, not feature. This is the most important architectural decision your engineering team will make in the next twelve months. Do your applications call cryptographic primitives through abstracted interfaces, or do you have RSA-2048 hard-coded directly into the codebase? Because the first is a configuration change next time something needs to change. The second is a code rewrite. The cost difference is roughly a hundred to one. NIST CSWP 39 frames this as a design requirement, not a vendor feature you can buy."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wrap-up.</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"All five of these controls did not exist in the classical-cryptography enterprise. Each one is now an audit object. Each one is something you can ask about in your next IT general controls review. And none of them require a quantum computer to validate."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also a good moment for poll one. Pause and let the host launch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"Quick poll for the room — which of these new controls does your organization have in place today?"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Wait for the poll. When results come in, briefly comment on them. Whatever wins, you can say something like — "thank you, that's consistent with what I see across the industry."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transition into the next slide.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"There's one more new control surface I haven't covered, and it's the one I think changes the entire posture of this conversation. AI. Because AI is now on both sides of this fight — accelerating the attacks AND enabling the defenses. So let's spend the next few minutes on that specifically."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6.</a:t>
            </a:r>
            <a:endParaRPr/>
          </a:p>
        </p:txBody>
      </p:sp>
      <p:sp>
        <p:nvSpPr>
          <p:cNvPr id="201" name="Google Shape;201;p5: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3" name="Google Shape;223;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"So we just talked about the new control surface in the post-quantum world. But here is the reality. In the world we are entering, AI is the most important parallel force shaping both the threats and the defenses.”</a:t>
            </a:r>
            <a:endParaRPr/>
          </a:p>
          <a:p>
            <a:pPr indent="0" lvl="0" marL="0" rtl="0" algn="l">
              <a:spcBef>
                <a:spcPts val="0"/>
              </a:spcBef>
              <a:spcAft>
                <a:spcPts val="0"/>
              </a:spcAft>
              <a:buNone/>
            </a:pPr>
            <a:r>
              <a:rPr lang="en-US"/>
              <a:t>Brief pause. Then walk the left column first.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"On the attack side, AI is a force multiplier."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Read these one at a time with confidence.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"First, deep-learning side-channel attacks. In 2023, as I mentioned a moment ago, researchers from Google and ETH Zurich showed that a neural network could recover AES encryption keys from side-channel data with ninety-four percent success rate in controlled lab conditions. AES — the symmetric cipher that is supposed to survive quantum — recoverable through deep-learning power analysis. And last year, at TCHES, researchers demonstrated a single-trace deep-learning attack on CRYSTALS-Kyber key generation. Single trace. One power measurement. The previous generation of attacks required thousands."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"Second, AI defeats classical countermeasures. Deep learning has been shown to break Rotating S-boxes Masking, which is a protection scheme that was specifically designed to resist conventional differential power analysis. The defenses we engineered for the previous generation of attacks are not holding against AI-enhanced ones."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"Third, AI-assisted vulnerability discovery. Microsoft's 2025 Digital Defense Report — eighty-five pages, worth reading — documents adversaries using generative AI to discover vulnerabilities, automate lateral movement, and evade security controls. This is not theoretical. Nation-state and criminal actors are using AI tooling today, against organizations in this room today."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fourth, the future-facing one — Quantum AI, sometimes called QAI. Researchers have already demonstrated quantum neural networks performing key recovery attacks with reduced training time and parameters compared to purely classical approaches. The convergence of quantum computing and AI cryptanalysis is going to compress the timeline for everything we have discussed in this talk. So when someone asks 'when will Q-Day arrive,' the better question is 'when will AI plus quantum arrive together,' and that horizon is closer than quantum alone."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move to the right column. Reset your tone — this is the more hopeful side of the story.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"But — and this matters — AI is also on the defense side. And that is where most of you can use it productively.."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"First, AI-driven cryptographic discovery. Most organizations have inventory coverage somewhere between thirty and fifty percent. They simply do not know where all their cryptography lives. AI-assisted scanning tools — across source code, binaries, container images, network traffic, cloud configurations — close that gap. The Cryptographic Bill of Materials I mentioned on the previous slide is impractical without AI assistance for any organization above a certain size. Tools exist today, from SafeCipher, Mphasis, InfoSec Global, and others. Use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"Second, real-time anomaly detection. ML-aware mitigation in production. The idea is straightforward — if an attacker is trying to extract a key through side-channel exploitation, the access pattern looks different from normal use. Machine-learning-based detection systems can catch that pattern in real time, not after the breach is reported. This is augmentation of your existing SOC tooling, not replacement."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"Third — and this is the one enterprises really need to internalize. AI must itself be governed. And there are now three major frameworks for this. NIST AI Risk Management Framework, published January 2023 — voluntary, but referenced everywhere. ISO/IEC 42001, published December 2023 — the first international standard for AI management systems, certifiable. And the EU AI Act, in force since August 2024 — mandatory for anyone operating in EU markets, with general-purpose AI obligations effective last August and full enforcement beginning August this year. Most enterprises now have to align to all three simultaneously."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fourth, there are new audit obligations. ISO 42001 has its own auditor qualification standard, ISO/IEC 42006, published 2025. AI governance is no longer optional for regulated industries. If you are doing IT controls audits, you will be doing AI controls audits within the next twelve months, whether your firm has built that practice or not."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the closing line that wraps the whole slide.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here is the observation that ties both sides together. AI is accelerating attacks faster than enterprises are adopting it for defense. The organizations being attacked are deploying AI on the offensive side at a faster pace than the organizations defending themselves are deploying it on the defensive side. That gap — the gap between offensive AI adoption and defensive AI adoption — is itself an audit finding worth raising. We will come back to it in the auditor's lens section."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Transition.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"Now we have a sense of where the threats are. We have a sense of what the new controls should look like. The next question is — how do we actually do this? What does the migration look like in practice, and how long is it going to take? Let's get practical."</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7.</a:t>
            </a:r>
            <a:endParaRPr/>
          </a:p>
        </p:txBody>
      </p:sp>
      <p:sp>
        <p:nvSpPr>
          <p:cNvPr id="224" name="Google Shape;224;p6: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7: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4" name="Google Shape;254;p7: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en-US"/>
              <a:t>"So we've established the controls picture. We've covered AI on both sides. Now the question is — where does the industry actually stand? Are organizations doing the work, or are they not?"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"Three numbers from the DigiCert survey of over a thousand senior cybersecurity leaders, US, UK, Australia, May of last year."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each stat in turn. Quick.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"Sixty-nine percent recognize the threat. Awareness is real. Five percent have actually deployed any form of quantum-safe encryption. Awareness is not action. And ninety-one percent — from the Trusted Computing Group survey — have no formal post-quantum migration roadmap. No plan, no timeline, no owner."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Brief pause. Pivot.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"But while most enterprises are sitting still, the largest production environments in the world are moving fast. And I want to make sure you see this side too."</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"Cloudflare's network — their most recent post from October last year — over fifty percent of human-initiated web traffic across their network now uses post-quantum hybrid key agreement. Not a roadmap. Deployed."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"Apple's PQ3 protocol on iMessage — billions of users on hybrid post-quantum since February 2024. Not a pilot. Production."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"Signal's PQXDH protocol — live since September 2023. Two billion users when you count WhatsApp, which uses Signal's protocol."</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NIST's National Cybersecurity Center of Excellence — the NCCoE — has forty-seven plus industry collaborators on its migration project. AWS, Microsoft, JPMorgan, Cisco, PQShield, IBM. That is essentially a public-private Center of Excellence. Hold that thought, because we're going to come back to it."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Punchline.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"So the capability is shipping. The standards exist. The libraries exist. The largest companies in the world are deploying. What is missing is the discipline inside most enterprises to start the work."</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Transition.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one of the reasons enterprises haven't started the work is regulatory uncertainty. Different jurisdictions are saying different things. So if you operate cross-border — and most of you do — let's spend a moment understanding the pattern."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8.</a:t>
            </a:r>
            <a:endParaRPr/>
          </a:p>
        </p:txBody>
      </p:sp>
      <p:sp>
        <p:nvSpPr>
          <p:cNvPr id="255" name="Google Shape;255;p7: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8: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4" name="Google Shape;284;p8: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a:solidFill>
                  <a:schemeClr val="dk1"/>
                </a:solidFill>
              </a:rPr>
              <a:t>Hybrid mode in quantum computing refers to the tightly coupled, collaborative approach where classical computers and quantum processing units (QPUs) work together to solve complex problems, optimizing performance by using each for its strengths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"It looks like the regulators are not uniformly aligned and thats where we as industry should come together to have a common quantum control framework. I'm going to give you the pattern instead — three archetypes, three philosophies, three different positions on the most controversial question in this space — which is hybrid mode."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first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"Archetype one is the United States. The posture is mandate first. CNSA 2.0 — NSA's algorithm suite — requires post-quantum for all new National Security System procurements by January next year, 2027. Full transition by 2033. CISA published procurement guidance in January 2026 telling federal agencies what product categories must support PQC. And the US position on hybrid mode? They discourage it. They want pure post-quantum. The implication for you — if you sell to or operate in the federal supply chain, hard deadlines apply now."</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second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"Archetype two is the European Union. The posture is coordinated roadmap. Member states publish their national plans by end of this year. Critical infrastructure by 2030. Full transition by 2035. The EU recommends hybrid mode as a transition step. And Germany's BSI — the federal cybersecurity office — actually mandates hybrid, AND goes beyond the NIST algorithm set. They explicitly endorse FrodoKEM and Classic McEliece as conservative fallbacks. So if you're a vendor selling cryptographic products into both the US and Germany, you support different algorithm portfolios. That is a real engineering cost most organizations are not planning for."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third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"Archetype three is Australia. The posture is aggressive pure-PQC. All classical public-key cryptography eliminated by 2030. ML-KEM-1024 as minimum. No hybrid allowed. If your data or customers touch Australia, your timeline just got compressed."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takeaway.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"And the rest of the world maps to one of these three. UK, UAE, Singapore align broadly with the EU. Japan and Korea are watching the US. If you operate cross-border, the rule is simple. The most stringent applicable jurisdiction governs your obligations. You don't get to pick the easier one."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"All right. We've established the threat. We've covered the new controls. We've looked at AI on both sides. We've seen what's shipping and we've mapped the regulators. The natural next question is — how long is this actually going to take, and what should I be doing about it depending on the size of my organization? Let's get practical."</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85" name="Google Shape;285;p8: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9: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3" name="Google Shape;313;p9: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"Here is the practical part. Three sizes, three different timelines, three different playbooks. Because the right path is genuinely different depending on whether you are a Fortune 500, a mid-size enterprise, or a smaller organization. And these timelines are not my guesses — they come from a peer-reviewed analysis published in Computers, an MDPI journal, December last year."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the small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you are a small organization — under five hundred employees — your timeline is five to seven years. Your bottleneck is vendor ecosystem readiness. Your CRM provider, your identity provider, your cloud, your payment processor — you move at the speed of the slowest one. Which means your most powerful tool is procurement language. Three actions for you. First, put procurement language in every renewal — require a documented PQC roadmap as a contractual deliverable. Second, ask vendors specifically — when do you support FIPS 203, 204, 205? What is your FIPS 140-3 status? Third, inventory by data sensitivity — that is your priority queue. None of these require an engineering team. All three are within the capability of any internal audit or risk function."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the mid-size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you are mid-size — five hundred to ten thousand employees — your timeline is eight to twelve years. Your bottleneck shifts. You are half SaaS, half on-prem. You actually have cryptographic infrastructure to migrate. Three actions. First, crypto-agility this quarter — the architectural decision that matters most. Are your applications calling cryptography through abstracted interfaces, or is RSA-2048 hard-coded in your code? Second, hybrid TLS pilot on a single non-critical service. OpenSSL 3.5 ships with native PQC support, the cost is engineering time. Third, send an RFI to your top five critical vendors. Their answers tell you everything about your procurement risk over the next three years."</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Point at the large column.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you are large — ten thousand plus employees — your timeline is twelve to fifteen years, plus. Your bottleneck here is fascinating because it's not engineering capacity. It is HSM replacement cycles and partner coordination. These are sequential dependencies. Adding more engineers does not help. Three actions at this scale. First, CBOM as audit artifact — not just inventory. Second, FIPS 140-3 procurement gating — September 21st of this year, FIPS 140-2 goes Historical, federal procurement is 140-3 only, and that cascades through your supply chain. And third, side-channel testing in CI/CD — including AI-enhanced threat models, which is what we discussed two slides ago."</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takeaway.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"Pick your column. Do those three things this year. The rest of the migration follows naturally."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This is a good moment for poll two.</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"Quick poll — which of these three columns most closely matches your organization?"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Wait for the poll. When results come in, you can briefly comment — "great, that gives me a sense of the room — let me speak to whichever column is most represented as we move forward."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Transition. This is the most important transition in the whole talk — into the CoE slide.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"But here's the thing. The three playbooks I just gave you — for small, mid-size, and large organizations — they all share something in common. They all assume someone in the organization is going to do the work. Pick up the playbook, run the inventory, send the RFIs, pilot the hybrid TLS, generate the CBOM, audit the binaries. And the honest question — the one I want to spend the next few minutes on — is who, in your organization, is actually going to do that?"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Click to slide 10.</a:t>
            </a:r>
            <a:endParaRPr/>
          </a:p>
        </p:txBody>
      </p:sp>
      <p:sp>
        <p:nvSpPr>
          <p:cNvPr id="314" name="Google Shape;314;p9:notes"/>
          <p:cNvSpPr txBox="1"/>
          <p:nvPr>
            <p:ph idx="12" type="sldNum"/>
          </p:nvPr>
        </p:nvSpPr>
        <p:spPr>
          <a:xfrm>
            <a:off x="0" y="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6" name="Google Shape;86;p13"/>
          <p:cNvSpPr txBox="1"/>
          <p:nvPr/>
        </p:nvSpPr>
        <p:spPr>
          <a:xfrm>
            <a:off x="640080" y="64008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6B7380"/>
                </a:solidFill>
                <a:latin typeface="Calibri"/>
                <a:ea typeface="Calibri"/>
                <a:cs typeface="Calibri"/>
                <a:sym typeface="Calibri"/>
              </a:rPr>
              <a:t>11TH ANNUAL CHICAGO IIA &amp; ISACA HACKING CONFERENCE   ·   COBRA KAI: CYBER EDITION   ·   MAY 11, 2026</a:t>
            </a:r>
            <a:endParaRPr/>
          </a:p>
        </p:txBody>
      </p:sp>
      <p:sp>
        <p:nvSpPr>
          <p:cNvPr id="87" name="Google Shape;87;p13"/>
          <p:cNvSpPr txBox="1"/>
          <p:nvPr/>
        </p:nvSpPr>
        <p:spPr>
          <a:xfrm>
            <a:off x="640080" y="1920240"/>
            <a:ext cx="10972800" cy="12801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7200" u="none" cap="none" strike="noStrike">
                <a:solidFill>
                  <a:srgbClr val="121A2B"/>
                </a:solidFill>
                <a:latin typeface="Calibri"/>
                <a:ea typeface="Calibri"/>
                <a:cs typeface="Calibri"/>
                <a:sym typeface="Calibri"/>
              </a:rPr>
              <a:t>Quantum Strike</a:t>
            </a:r>
            <a:endParaRPr/>
          </a:p>
        </p:txBody>
      </p:sp>
      <p:sp>
        <p:nvSpPr>
          <p:cNvPr id="88" name="Google Shape;88;p13"/>
          <p:cNvSpPr txBox="1"/>
          <p:nvPr/>
        </p:nvSpPr>
        <p:spPr>
          <a:xfrm>
            <a:off x="640080" y="315468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2600" u="none" cap="none" strike="noStrike">
                <a:solidFill>
                  <a:srgbClr val="1B4D5F"/>
                </a:solidFill>
                <a:latin typeface="Calibri"/>
                <a:ea typeface="Calibri"/>
                <a:cs typeface="Calibri"/>
                <a:sym typeface="Calibri"/>
              </a:rPr>
              <a:t>The Evolution of Data Protection Controls</a:t>
            </a:r>
            <a:endParaRPr/>
          </a:p>
        </p:txBody>
      </p:sp>
      <p:sp>
        <p:nvSpPr>
          <p:cNvPr id="89" name="Google Shape;89;p13"/>
          <p:cNvSpPr/>
          <p:nvPr/>
        </p:nvSpPr>
        <p:spPr>
          <a:xfrm>
            <a:off x="640080" y="4114800"/>
            <a:ext cx="1371600" cy="4572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nvSpPr>
        <p:spPr>
          <a:xfrm>
            <a:off x="640080" y="4434840"/>
            <a:ext cx="731520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21A2B"/>
                </a:solidFill>
                <a:latin typeface="Calibri"/>
                <a:ea typeface="Calibri"/>
                <a:cs typeface="Calibri"/>
                <a:sym typeface="Calibri"/>
              </a:rPr>
              <a:t>Rajath Srinivasa</a:t>
            </a:r>
            <a:endParaRPr/>
          </a:p>
        </p:txBody>
      </p:sp>
      <p:sp>
        <p:nvSpPr>
          <p:cNvPr id="91" name="Google Shape;91;p13"/>
          <p:cNvSpPr txBox="1"/>
          <p:nvPr/>
        </p:nvSpPr>
        <p:spPr>
          <a:xfrm>
            <a:off x="640080" y="4846320"/>
            <a:ext cx="731520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300" u="none" cap="none" strike="noStrike">
                <a:solidFill>
                  <a:srgbClr val="6B7380"/>
                </a:solidFill>
                <a:latin typeface="Calibri"/>
                <a:ea typeface="Calibri"/>
                <a:cs typeface="Calibri"/>
                <a:sym typeface="Calibri"/>
              </a:rPr>
              <a:t>Cybersecurity &amp; Technology Risk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22"/>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1" name="Google Shape;361;p22"/>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06  ·  THE CENTER OF EXCELLENCE</a:t>
            </a:r>
            <a:endParaRPr/>
          </a:p>
        </p:txBody>
      </p:sp>
      <p:sp>
        <p:nvSpPr>
          <p:cNvPr id="362" name="Google Shape;362;p22"/>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Why every serious organization needs a Quantum + AI CoE</a:t>
            </a:r>
            <a:endParaRPr/>
          </a:p>
        </p:txBody>
      </p:sp>
      <p:sp>
        <p:nvSpPr>
          <p:cNvPr id="363" name="Google Shape;363;p22"/>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4" name="Google Shape;364;p22"/>
          <p:cNvSpPr txBox="1"/>
          <p:nvPr/>
        </p:nvSpPr>
        <p:spPr>
          <a:xfrm>
            <a:off x="640080" y="1783080"/>
            <a:ext cx="54406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WHAT IT OWNS</a:t>
            </a:r>
            <a:endParaRPr/>
          </a:p>
        </p:txBody>
      </p:sp>
      <p:sp>
        <p:nvSpPr>
          <p:cNvPr id="365" name="Google Shape;365;p22"/>
          <p:cNvSpPr/>
          <p:nvPr/>
        </p:nvSpPr>
        <p:spPr>
          <a:xfrm>
            <a:off x="640080" y="2075688"/>
            <a:ext cx="544068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22"/>
          <p:cNvSpPr txBox="1"/>
          <p:nvPr/>
        </p:nvSpPr>
        <p:spPr>
          <a:xfrm>
            <a:off x="640080" y="2212848"/>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67" name="Google Shape;367;p22"/>
          <p:cNvSpPr txBox="1"/>
          <p:nvPr/>
        </p:nvSpPr>
        <p:spPr>
          <a:xfrm>
            <a:off x="868680" y="2212848"/>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The CBOM and the crypto-agility architecture.</a:t>
            </a:r>
            <a:endParaRPr/>
          </a:p>
        </p:txBody>
      </p:sp>
      <p:sp>
        <p:nvSpPr>
          <p:cNvPr id="368" name="Google Shape;368;p22"/>
          <p:cNvSpPr txBox="1"/>
          <p:nvPr/>
        </p:nvSpPr>
        <p:spPr>
          <a:xfrm>
            <a:off x="640080" y="2596896"/>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69" name="Google Shape;369;p22"/>
          <p:cNvSpPr txBox="1"/>
          <p:nvPr/>
        </p:nvSpPr>
        <p:spPr>
          <a:xfrm>
            <a:off x="868680" y="2596896"/>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AI model inventory + governance per NIST AI RMF / ISO 42001.</a:t>
            </a:r>
            <a:endParaRPr/>
          </a:p>
        </p:txBody>
      </p:sp>
      <p:sp>
        <p:nvSpPr>
          <p:cNvPr id="370" name="Google Shape;370;p22"/>
          <p:cNvSpPr txBox="1"/>
          <p:nvPr/>
        </p:nvSpPr>
        <p:spPr>
          <a:xfrm>
            <a:off x="640080" y="2980944"/>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71" name="Google Shape;371;p22"/>
          <p:cNvSpPr txBox="1"/>
          <p:nvPr/>
        </p:nvSpPr>
        <p:spPr>
          <a:xfrm>
            <a:off x="868680" y="2980944"/>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Vendor PQC roadmaps and AI vendor due-diligence files.</a:t>
            </a:r>
            <a:endParaRPr/>
          </a:p>
        </p:txBody>
      </p:sp>
      <p:sp>
        <p:nvSpPr>
          <p:cNvPr id="372" name="Google Shape;372;p22"/>
          <p:cNvSpPr txBox="1"/>
          <p:nvPr/>
        </p:nvSpPr>
        <p:spPr>
          <a:xfrm>
            <a:off x="640080" y="3364991"/>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73" name="Google Shape;373;p22"/>
          <p:cNvSpPr txBox="1"/>
          <p:nvPr/>
        </p:nvSpPr>
        <p:spPr>
          <a:xfrm>
            <a:off x="868680" y="3364991"/>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Migration timeline + risk register entry — board-visible.</a:t>
            </a:r>
            <a:endParaRPr/>
          </a:p>
        </p:txBody>
      </p:sp>
      <p:sp>
        <p:nvSpPr>
          <p:cNvPr id="374" name="Google Shape;374;p22"/>
          <p:cNvSpPr txBox="1"/>
          <p:nvPr/>
        </p:nvSpPr>
        <p:spPr>
          <a:xfrm>
            <a:off x="6446520" y="1783080"/>
            <a:ext cx="51206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WHO STAFFS IT</a:t>
            </a:r>
            <a:endParaRPr/>
          </a:p>
        </p:txBody>
      </p:sp>
      <p:sp>
        <p:nvSpPr>
          <p:cNvPr id="375" name="Google Shape;375;p22"/>
          <p:cNvSpPr/>
          <p:nvPr/>
        </p:nvSpPr>
        <p:spPr>
          <a:xfrm>
            <a:off x="6446520" y="2075688"/>
            <a:ext cx="512064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76" name="Google Shape;376;p22"/>
          <p:cNvSpPr txBox="1"/>
          <p:nvPr/>
        </p:nvSpPr>
        <p:spPr>
          <a:xfrm>
            <a:off x="6446520" y="2212848"/>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77" name="Google Shape;377;p22"/>
          <p:cNvSpPr txBox="1"/>
          <p:nvPr/>
        </p:nvSpPr>
        <p:spPr>
          <a:xfrm>
            <a:off x="6675120" y="2212848"/>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Executive sponsor (CISO or CTO).</a:t>
            </a:r>
            <a:endParaRPr/>
          </a:p>
        </p:txBody>
      </p:sp>
      <p:sp>
        <p:nvSpPr>
          <p:cNvPr id="378" name="Google Shape;378;p22"/>
          <p:cNvSpPr txBox="1"/>
          <p:nvPr/>
        </p:nvSpPr>
        <p:spPr>
          <a:xfrm>
            <a:off x="6446520" y="2542032"/>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79" name="Google Shape;379;p22"/>
          <p:cNvSpPr txBox="1"/>
          <p:nvPr/>
        </p:nvSpPr>
        <p:spPr>
          <a:xfrm>
            <a:off x="6675120" y="2542032"/>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Cryptographic SME — internal or contracted.</a:t>
            </a:r>
            <a:endParaRPr/>
          </a:p>
        </p:txBody>
      </p:sp>
      <p:sp>
        <p:nvSpPr>
          <p:cNvPr id="380" name="Google Shape;380;p22"/>
          <p:cNvSpPr txBox="1"/>
          <p:nvPr/>
        </p:nvSpPr>
        <p:spPr>
          <a:xfrm>
            <a:off x="6446520" y="2871215"/>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81" name="Google Shape;381;p22"/>
          <p:cNvSpPr txBox="1"/>
          <p:nvPr/>
        </p:nvSpPr>
        <p:spPr>
          <a:xfrm>
            <a:off x="6675120" y="2871215"/>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AI / ML governance lead — increasingly a named role.</a:t>
            </a:r>
            <a:endParaRPr/>
          </a:p>
        </p:txBody>
      </p:sp>
      <p:sp>
        <p:nvSpPr>
          <p:cNvPr id="382" name="Google Shape;382;p22"/>
          <p:cNvSpPr txBox="1"/>
          <p:nvPr/>
        </p:nvSpPr>
        <p:spPr>
          <a:xfrm>
            <a:off x="6446520" y="3200399"/>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83" name="Google Shape;383;p22"/>
          <p:cNvSpPr txBox="1"/>
          <p:nvPr/>
        </p:nvSpPr>
        <p:spPr>
          <a:xfrm>
            <a:off x="6675120" y="3200399"/>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Architecture lead — owns crypto-agility design.</a:t>
            </a:r>
            <a:endParaRPr/>
          </a:p>
        </p:txBody>
      </p:sp>
      <p:sp>
        <p:nvSpPr>
          <p:cNvPr id="384" name="Google Shape;384;p22"/>
          <p:cNvSpPr txBox="1"/>
          <p:nvPr/>
        </p:nvSpPr>
        <p:spPr>
          <a:xfrm>
            <a:off x="6446520" y="3529583"/>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85" name="Google Shape;385;p22"/>
          <p:cNvSpPr txBox="1"/>
          <p:nvPr/>
        </p:nvSpPr>
        <p:spPr>
          <a:xfrm>
            <a:off x="6675120" y="3529583"/>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Procurement / vendor management partner.</a:t>
            </a:r>
            <a:endParaRPr/>
          </a:p>
        </p:txBody>
      </p:sp>
      <p:sp>
        <p:nvSpPr>
          <p:cNvPr id="386" name="Google Shape;386;p22"/>
          <p:cNvSpPr txBox="1"/>
          <p:nvPr/>
        </p:nvSpPr>
        <p:spPr>
          <a:xfrm>
            <a:off x="6446520" y="3858768"/>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87" name="Google Shape;387;p22"/>
          <p:cNvSpPr txBox="1"/>
          <p:nvPr/>
        </p:nvSpPr>
        <p:spPr>
          <a:xfrm>
            <a:off x="6675120" y="3858768"/>
            <a:ext cx="48920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Internal Audit / GRC liaison, plus legal &amp; compliance.</a:t>
            </a:r>
            <a:endParaRPr/>
          </a:p>
        </p:txBody>
      </p:sp>
      <p:sp>
        <p:nvSpPr>
          <p:cNvPr id="388" name="Google Shape;388;p22"/>
          <p:cNvSpPr txBox="1"/>
          <p:nvPr/>
        </p:nvSpPr>
        <p:spPr>
          <a:xfrm>
            <a:off x="640080" y="4434840"/>
            <a:ext cx="54406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WHAT IT PRODUCES</a:t>
            </a:r>
            <a:endParaRPr/>
          </a:p>
        </p:txBody>
      </p:sp>
      <p:sp>
        <p:nvSpPr>
          <p:cNvPr id="389" name="Google Shape;389;p22"/>
          <p:cNvSpPr/>
          <p:nvPr/>
        </p:nvSpPr>
        <p:spPr>
          <a:xfrm>
            <a:off x="640080" y="4727448"/>
            <a:ext cx="544068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22"/>
          <p:cNvSpPr txBox="1"/>
          <p:nvPr/>
        </p:nvSpPr>
        <p:spPr>
          <a:xfrm>
            <a:off x="640080" y="4864608"/>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91" name="Google Shape;391;p22"/>
          <p:cNvSpPr txBox="1"/>
          <p:nvPr/>
        </p:nvSpPr>
        <p:spPr>
          <a:xfrm>
            <a:off x="868680" y="4864608"/>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Quarterly board update — quantum + AI readiness KPIs.</a:t>
            </a:r>
            <a:endParaRPr/>
          </a:p>
        </p:txBody>
      </p:sp>
      <p:sp>
        <p:nvSpPr>
          <p:cNvPr id="392" name="Google Shape;392;p22"/>
          <p:cNvSpPr txBox="1"/>
          <p:nvPr/>
        </p:nvSpPr>
        <p:spPr>
          <a:xfrm>
            <a:off x="640080" y="5248656"/>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93" name="Google Shape;393;p22"/>
          <p:cNvSpPr txBox="1"/>
          <p:nvPr/>
        </p:nvSpPr>
        <p:spPr>
          <a:xfrm>
            <a:off x="868680" y="5248656"/>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Approved standards: which algorithms, libraries, AI models.</a:t>
            </a:r>
            <a:endParaRPr/>
          </a:p>
        </p:txBody>
      </p:sp>
      <p:sp>
        <p:nvSpPr>
          <p:cNvPr id="394" name="Google Shape;394;p22"/>
          <p:cNvSpPr txBox="1"/>
          <p:nvPr/>
        </p:nvSpPr>
        <p:spPr>
          <a:xfrm>
            <a:off x="640080" y="5632704"/>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95" name="Google Shape;395;p22"/>
          <p:cNvSpPr txBox="1"/>
          <p:nvPr/>
        </p:nvSpPr>
        <p:spPr>
          <a:xfrm>
            <a:off x="868680" y="5632704"/>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Procurement clauses for PQC + AI vendor obligations.</a:t>
            </a:r>
            <a:endParaRPr/>
          </a:p>
        </p:txBody>
      </p:sp>
      <p:sp>
        <p:nvSpPr>
          <p:cNvPr id="396" name="Google Shape;396;p22"/>
          <p:cNvSpPr txBox="1"/>
          <p:nvPr/>
        </p:nvSpPr>
        <p:spPr>
          <a:xfrm>
            <a:off x="640080" y="6016752"/>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397" name="Google Shape;397;p22"/>
          <p:cNvSpPr txBox="1"/>
          <p:nvPr/>
        </p:nvSpPr>
        <p:spPr>
          <a:xfrm>
            <a:off x="868680" y="6016752"/>
            <a:ext cx="521208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Audit evidence: CBOM, side-channel reports, AI risk register.</a:t>
            </a:r>
            <a:endParaRPr/>
          </a:p>
        </p:txBody>
      </p:sp>
      <p:sp>
        <p:nvSpPr>
          <p:cNvPr id="398" name="Google Shape;398;p22"/>
          <p:cNvSpPr txBox="1"/>
          <p:nvPr/>
        </p:nvSpPr>
        <p:spPr>
          <a:xfrm>
            <a:off x="6446520" y="4434840"/>
            <a:ext cx="51206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DECISION RIGHTS</a:t>
            </a:r>
            <a:endParaRPr/>
          </a:p>
        </p:txBody>
      </p:sp>
      <p:sp>
        <p:nvSpPr>
          <p:cNvPr id="399" name="Google Shape;399;p22"/>
          <p:cNvSpPr/>
          <p:nvPr/>
        </p:nvSpPr>
        <p:spPr>
          <a:xfrm>
            <a:off x="6446520" y="4727448"/>
            <a:ext cx="512064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0" name="Google Shape;400;p22"/>
          <p:cNvSpPr txBox="1"/>
          <p:nvPr/>
        </p:nvSpPr>
        <p:spPr>
          <a:xfrm>
            <a:off x="6446520" y="4864608"/>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401" name="Google Shape;401;p22"/>
          <p:cNvSpPr txBox="1"/>
          <p:nvPr/>
        </p:nvSpPr>
        <p:spPr>
          <a:xfrm>
            <a:off x="6675120" y="4864608"/>
            <a:ext cx="48920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Approves cryptographic libraries used in production.</a:t>
            </a:r>
            <a:endParaRPr/>
          </a:p>
        </p:txBody>
      </p:sp>
      <p:sp>
        <p:nvSpPr>
          <p:cNvPr id="402" name="Google Shape;402;p22"/>
          <p:cNvSpPr txBox="1"/>
          <p:nvPr/>
        </p:nvSpPr>
        <p:spPr>
          <a:xfrm>
            <a:off x="6446520" y="5248656"/>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403" name="Google Shape;403;p22"/>
          <p:cNvSpPr txBox="1"/>
          <p:nvPr/>
        </p:nvSpPr>
        <p:spPr>
          <a:xfrm>
            <a:off x="6675120" y="5248656"/>
            <a:ext cx="48920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Approves AI models deployed in production workflows.</a:t>
            </a:r>
            <a:endParaRPr/>
          </a:p>
        </p:txBody>
      </p:sp>
      <p:sp>
        <p:nvSpPr>
          <p:cNvPr id="404" name="Google Shape;404;p22"/>
          <p:cNvSpPr txBox="1"/>
          <p:nvPr/>
        </p:nvSpPr>
        <p:spPr>
          <a:xfrm>
            <a:off x="6446520" y="5632704"/>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405" name="Google Shape;405;p22"/>
          <p:cNvSpPr txBox="1"/>
          <p:nvPr/>
        </p:nvSpPr>
        <p:spPr>
          <a:xfrm>
            <a:off x="6675120" y="5632704"/>
            <a:ext cx="48920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Has procurement veto on vendors lacking PQC or AI governance.</a:t>
            </a:r>
            <a:endParaRPr/>
          </a:p>
        </p:txBody>
      </p:sp>
      <p:sp>
        <p:nvSpPr>
          <p:cNvPr id="406" name="Google Shape;406;p22"/>
          <p:cNvSpPr txBox="1"/>
          <p:nvPr/>
        </p:nvSpPr>
        <p:spPr>
          <a:xfrm>
            <a:off x="6446520" y="6016752"/>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B4D5F"/>
                </a:solidFill>
                <a:latin typeface="Calibri"/>
                <a:ea typeface="Calibri"/>
                <a:cs typeface="Calibri"/>
                <a:sym typeface="Calibri"/>
              </a:rPr>
              <a:t>•</a:t>
            </a:r>
            <a:endParaRPr/>
          </a:p>
        </p:txBody>
      </p:sp>
      <p:sp>
        <p:nvSpPr>
          <p:cNvPr id="407" name="Google Shape;407;p22"/>
          <p:cNvSpPr txBox="1"/>
          <p:nvPr/>
        </p:nvSpPr>
        <p:spPr>
          <a:xfrm>
            <a:off x="6675120" y="6016752"/>
            <a:ext cx="48920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Owns the quantum + AI readiness KPI on the enterprise risk dashboard.</a:t>
            </a:r>
            <a:endParaRPr/>
          </a:p>
        </p:txBody>
      </p:sp>
      <p:sp>
        <p:nvSpPr>
          <p:cNvPr id="408" name="Google Shape;408;p22"/>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9" name="Google Shape;409;p22"/>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050" u="none" cap="none" strike="noStrike">
                <a:solidFill>
                  <a:srgbClr val="1B4D5F"/>
                </a:solidFill>
                <a:latin typeface="Calibri"/>
                <a:ea typeface="Calibri"/>
                <a:cs typeface="Calibri"/>
                <a:sym typeface="Calibri"/>
              </a:rPr>
              <a:t>Recommended by IBM IBV (2025), NIST NCCoE (47+ collaborators), DigiCert PQC Guide. The top 10% of quantum-safe adopters all have one. Add AI to the mandate — the convergence is real.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23"/>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16" name="Google Shape;416;p23"/>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07  ·  THE AUDITOR'S LENS</a:t>
            </a:r>
            <a:endParaRPr/>
          </a:p>
        </p:txBody>
      </p:sp>
      <p:sp>
        <p:nvSpPr>
          <p:cNvPr id="417" name="Google Shape;417;p23"/>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Five questions an auditor should ask</a:t>
            </a:r>
            <a:endParaRPr/>
          </a:p>
        </p:txBody>
      </p:sp>
      <p:sp>
        <p:nvSpPr>
          <p:cNvPr id="418" name="Google Shape;418;p23"/>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19" name="Google Shape;419;p23"/>
          <p:cNvSpPr txBox="1"/>
          <p:nvPr/>
        </p:nvSpPr>
        <p:spPr>
          <a:xfrm>
            <a:off x="640080" y="1783080"/>
            <a:ext cx="6400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B4D5F"/>
                </a:solidFill>
                <a:latin typeface="Calibri"/>
                <a:ea typeface="Calibri"/>
                <a:cs typeface="Calibri"/>
                <a:sym typeface="Calibri"/>
              </a:rPr>
              <a:t>01</a:t>
            </a:r>
            <a:endParaRPr/>
          </a:p>
        </p:txBody>
      </p:sp>
      <p:sp>
        <p:nvSpPr>
          <p:cNvPr id="420" name="Google Shape;420;p23"/>
          <p:cNvSpPr txBox="1"/>
          <p:nvPr/>
        </p:nvSpPr>
        <p:spPr>
          <a:xfrm>
            <a:off x="1371600" y="1783080"/>
            <a:ext cx="100584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Is there a named Quantum + AI CoE with decision rights?</a:t>
            </a:r>
            <a:endParaRPr/>
          </a:p>
        </p:txBody>
      </p:sp>
      <p:sp>
        <p:nvSpPr>
          <p:cNvPr id="421" name="Google Shape;421;p23"/>
          <p:cNvSpPr txBox="1"/>
          <p:nvPr/>
        </p:nvSpPr>
        <p:spPr>
          <a:xfrm>
            <a:off x="1371600" y="2148840"/>
            <a:ext cx="10058400"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Not advisory. With actual authority over cryptographic libraries, AI models, architecture sign-off, and procurement. If absent — first finding.</a:t>
            </a:r>
            <a:endParaRPr/>
          </a:p>
        </p:txBody>
      </p:sp>
      <p:sp>
        <p:nvSpPr>
          <p:cNvPr id="422" name="Google Shape;422;p23"/>
          <p:cNvSpPr txBox="1"/>
          <p:nvPr/>
        </p:nvSpPr>
        <p:spPr>
          <a:xfrm>
            <a:off x="640080" y="2697480"/>
            <a:ext cx="6400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B4D5F"/>
                </a:solidFill>
                <a:latin typeface="Calibri"/>
                <a:ea typeface="Calibri"/>
                <a:cs typeface="Calibri"/>
                <a:sym typeface="Calibri"/>
              </a:rPr>
              <a:t>02</a:t>
            </a:r>
            <a:endParaRPr/>
          </a:p>
        </p:txBody>
      </p:sp>
      <p:sp>
        <p:nvSpPr>
          <p:cNvPr id="423" name="Google Shape;423;p23"/>
          <p:cNvSpPr txBox="1"/>
          <p:nvPr/>
        </p:nvSpPr>
        <p:spPr>
          <a:xfrm>
            <a:off x="1371600" y="2697480"/>
            <a:ext cx="100584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Is there a Cryptographic Bill of Materials, and an AI model inventory?</a:t>
            </a:r>
            <a:endParaRPr/>
          </a:p>
        </p:txBody>
      </p:sp>
      <p:sp>
        <p:nvSpPr>
          <p:cNvPr id="424" name="Google Shape;424;p23"/>
          <p:cNvSpPr txBox="1"/>
          <p:nvPr/>
        </p:nvSpPr>
        <p:spPr>
          <a:xfrm>
            <a:off x="1371600" y="3063240"/>
            <a:ext cx="10058400"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An inventory lists what exists. A CBOM tracks dependencies and lifecycles. AI model inventory aligns to NIST AI RMF Govern function and ISO 42001 Annex A.</a:t>
            </a:r>
            <a:endParaRPr/>
          </a:p>
        </p:txBody>
      </p:sp>
      <p:sp>
        <p:nvSpPr>
          <p:cNvPr id="425" name="Google Shape;425;p23"/>
          <p:cNvSpPr txBox="1"/>
          <p:nvPr/>
        </p:nvSpPr>
        <p:spPr>
          <a:xfrm>
            <a:off x="640080" y="3611880"/>
            <a:ext cx="6400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B4D5F"/>
                </a:solidFill>
                <a:latin typeface="Calibri"/>
                <a:ea typeface="Calibri"/>
                <a:cs typeface="Calibri"/>
                <a:sym typeface="Calibri"/>
              </a:rPr>
              <a:t>03</a:t>
            </a:r>
            <a:endParaRPr/>
          </a:p>
        </p:txBody>
      </p:sp>
      <p:sp>
        <p:nvSpPr>
          <p:cNvPr id="426" name="Google Shape;426;p23"/>
          <p:cNvSpPr txBox="1"/>
          <p:nvPr/>
        </p:nvSpPr>
        <p:spPr>
          <a:xfrm>
            <a:off x="1371600" y="3611880"/>
            <a:ext cx="100584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Are PQC implementations validated for side-channel resistance, including AI-enhanced threat models?</a:t>
            </a:r>
            <a:endParaRPr/>
          </a:p>
        </p:txBody>
      </p:sp>
      <p:sp>
        <p:nvSpPr>
          <p:cNvPr id="427" name="Google Shape;427;p23"/>
          <p:cNvSpPr txBox="1"/>
          <p:nvPr/>
        </p:nvSpPr>
        <p:spPr>
          <a:xfrm>
            <a:off x="1371600" y="3977640"/>
            <a:ext cx="10058400"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KyberSlash, Clangover, and TCHES 2025 deep-learning attacks proved standardization is not implementation safety. Ask: do we test compiled binaries against current attack models?</a:t>
            </a:r>
            <a:endParaRPr/>
          </a:p>
        </p:txBody>
      </p:sp>
      <p:sp>
        <p:nvSpPr>
          <p:cNvPr id="428" name="Google Shape;428;p23"/>
          <p:cNvSpPr txBox="1"/>
          <p:nvPr/>
        </p:nvSpPr>
        <p:spPr>
          <a:xfrm>
            <a:off x="640080" y="4526280"/>
            <a:ext cx="6400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B4D5F"/>
                </a:solidFill>
                <a:latin typeface="Calibri"/>
                <a:ea typeface="Calibri"/>
                <a:cs typeface="Calibri"/>
                <a:sym typeface="Calibri"/>
              </a:rPr>
              <a:t>04</a:t>
            </a:r>
            <a:endParaRPr/>
          </a:p>
        </p:txBody>
      </p:sp>
      <p:sp>
        <p:nvSpPr>
          <p:cNvPr id="429" name="Google Shape;429;p23"/>
          <p:cNvSpPr txBox="1"/>
          <p:nvPr/>
        </p:nvSpPr>
        <p:spPr>
          <a:xfrm>
            <a:off x="1371600" y="4526280"/>
            <a:ext cx="100584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Have critical vendors provided PQC roadmaps AND AI governance documentation?</a:t>
            </a:r>
            <a:endParaRPr/>
          </a:p>
        </p:txBody>
      </p:sp>
      <p:sp>
        <p:nvSpPr>
          <p:cNvPr id="430" name="Google Shape;430;p23"/>
          <p:cNvSpPr txBox="1"/>
          <p:nvPr/>
        </p:nvSpPr>
        <p:spPr>
          <a:xfrm>
            <a:off x="1371600" y="4892040"/>
            <a:ext cx="10058400"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HSM, PKI, identity, VPN, cloud, AI/ML platforms. No documented roadmap is concentration risk. No AI governance from an AI vendor is the same.</a:t>
            </a:r>
            <a:endParaRPr/>
          </a:p>
        </p:txBody>
      </p:sp>
      <p:sp>
        <p:nvSpPr>
          <p:cNvPr id="431" name="Google Shape;431;p23"/>
          <p:cNvSpPr txBox="1"/>
          <p:nvPr/>
        </p:nvSpPr>
        <p:spPr>
          <a:xfrm>
            <a:off x="640080" y="5440680"/>
            <a:ext cx="6400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B4D5F"/>
                </a:solidFill>
                <a:latin typeface="Calibri"/>
                <a:ea typeface="Calibri"/>
                <a:cs typeface="Calibri"/>
                <a:sym typeface="Calibri"/>
              </a:rPr>
              <a:t>05</a:t>
            </a:r>
            <a:endParaRPr/>
          </a:p>
        </p:txBody>
      </p:sp>
      <p:sp>
        <p:nvSpPr>
          <p:cNvPr id="432" name="Google Shape;432;p23"/>
          <p:cNvSpPr txBox="1"/>
          <p:nvPr/>
        </p:nvSpPr>
        <p:spPr>
          <a:xfrm>
            <a:off x="1371600" y="5440680"/>
            <a:ext cx="100584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Is the organization architecturally crypto-agile and AI-governable, per NIST guidance?</a:t>
            </a:r>
            <a:endParaRPr/>
          </a:p>
        </p:txBody>
      </p:sp>
      <p:sp>
        <p:nvSpPr>
          <p:cNvPr id="433" name="Google Shape;433;p23"/>
          <p:cNvSpPr txBox="1"/>
          <p:nvPr/>
        </p:nvSpPr>
        <p:spPr>
          <a:xfrm>
            <a:off x="1371600" y="5806440"/>
            <a:ext cx="10058400"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Algorithms abstracted behind interfaces. AI models registered with documented purpose, training data, evaluation evidence. NIST CSWP 39 + NIST AI RMF together.</a:t>
            </a:r>
            <a:endParaRPr/>
          </a:p>
        </p:txBody>
      </p:sp>
      <p:sp>
        <p:nvSpPr>
          <p:cNvPr id="434" name="Google Shape;434;p23"/>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35" name="Google Shape;435;p23"/>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Most organizations fail questions 1, 2, and 4. Those three findings alone justify a follow-up engagement and open the budget conversation.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24"/>
          <p:cNvSpPr/>
          <p:nvPr/>
        </p:nvSpPr>
        <p:spPr>
          <a:xfrm>
            <a:off x="0" y="0"/>
            <a:ext cx="12191695" cy="6858000"/>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42" name="Google Shape;442;p24"/>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9EC4D0"/>
                </a:solidFill>
                <a:latin typeface="Calibri"/>
                <a:ea typeface="Calibri"/>
                <a:cs typeface="Calibri"/>
                <a:sym typeface="Calibri"/>
              </a:rPr>
              <a:t>IF YOU FORGET EVERYTHING ELSE</a:t>
            </a:r>
            <a:endParaRPr/>
          </a:p>
        </p:txBody>
      </p:sp>
      <p:sp>
        <p:nvSpPr>
          <p:cNvPr id="443" name="Google Shape;443;p24"/>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FFFFFF"/>
                </a:solidFill>
                <a:latin typeface="Calibri"/>
                <a:ea typeface="Calibri"/>
                <a:cs typeface="Calibri"/>
                <a:sym typeface="Calibri"/>
              </a:rPr>
              <a:t>Five things to remember</a:t>
            </a:r>
            <a:endParaRPr/>
          </a:p>
        </p:txBody>
      </p:sp>
      <p:sp>
        <p:nvSpPr>
          <p:cNvPr id="444" name="Google Shape;444;p24"/>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45" name="Google Shape;445;p24"/>
          <p:cNvSpPr txBox="1"/>
          <p:nvPr/>
        </p:nvSpPr>
        <p:spPr>
          <a:xfrm>
            <a:off x="640080" y="1920240"/>
            <a:ext cx="731520" cy="5486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9EC4D0"/>
                </a:solidFill>
                <a:latin typeface="Calibri"/>
                <a:ea typeface="Calibri"/>
                <a:cs typeface="Calibri"/>
                <a:sym typeface="Calibri"/>
              </a:rPr>
              <a:t>01</a:t>
            </a:r>
            <a:endParaRPr/>
          </a:p>
        </p:txBody>
      </p:sp>
      <p:sp>
        <p:nvSpPr>
          <p:cNvPr id="446" name="Google Shape;446;p24"/>
          <p:cNvSpPr txBox="1"/>
          <p:nvPr/>
        </p:nvSpPr>
        <p:spPr>
          <a:xfrm>
            <a:off x="1554480" y="1965960"/>
            <a:ext cx="1005840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300" u="none" cap="none" strike="noStrike">
                <a:solidFill>
                  <a:srgbClr val="FFFFFF"/>
                </a:solidFill>
                <a:latin typeface="Calibri"/>
                <a:ea typeface="Calibri"/>
                <a:cs typeface="Calibri"/>
                <a:sym typeface="Calibri"/>
              </a:rPr>
              <a:t>The control architecture itself is the problem — not just the algorithms. Three of the four pillars depend on math Shor's algorithm breaks.</a:t>
            </a:r>
            <a:endParaRPr/>
          </a:p>
        </p:txBody>
      </p:sp>
      <p:sp>
        <p:nvSpPr>
          <p:cNvPr id="447" name="Google Shape;447;p24"/>
          <p:cNvSpPr txBox="1"/>
          <p:nvPr/>
        </p:nvSpPr>
        <p:spPr>
          <a:xfrm>
            <a:off x="640080" y="2743200"/>
            <a:ext cx="731520" cy="5486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9EC4D0"/>
                </a:solidFill>
                <a:latin typeface="Calibri"/>
                <a:ea typeface="Calibri"/>
                <a:cs typeface="Calibri"/>
                <a:sym typeface="Calibri"/>
              </a:rPr>
              <a:t>02</a:t>
            </a:r>
            <a:endParaRPr/>
          </a:p>
        </p:txBody>
      </p:sp>
      <p:sp>
        <p:nvSpPr>
          <p:cNvPr id="448" name="Google Shape;448;p24"/>
          <p:cNvSpPr txBox="1"/>
          <p:nvPr/>
        </p:nvSpPr>
        <p:spPr>
          <a:xfrm>
            <a:off x="1554480" y="2788920"/>
            <a:ext cx="1005840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300" u="none" cap="none" strike="noStrike">
                <a:solidFill>
                  <a:srgbClr val="FFFFFF"/>
                </a:solidFill>
                <a:latin typeface="Calibri"/>
                <a:ea typeface="Calibri"/>
                <a:cs typeface="Calibri"/>
                <a:sym typeface="Calibri"/>
              </a:rPr>
              <a:t>Standards work; implementations leak. KyberSlash, Clangover, and AI-enhanced side-channel attacks prove standardization is not implementation safety.</a:t>
            </a:r>
            <a:endParaRPr/>
          </a:p>
        </p:txBody>
      </p:sp>
      <p:sp>
        <p:nvSpPr>
          <p:cNvPr id="449" name="Google Shape;449;p24"/>
          <p:cNvSpPr txBox="1"/>
          <p:nvPr/>
        </p:nvSpPr>
        <p:spPr>
          <a:xfrm>
            <a:off x="640080" y="3566160"/>
            <a:ext cx="731520" cy="5486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9EC4D0"/>
                </a:solidFill>
                <a:latin typeface="Calibri"/>
                <a:ea typeface="Calibri"/>
                <a:cs typeface="Calibri"/>
                <a:sym typeface="Calibri"/>
              </a:rPr>
              <a:t>03</a:t>
            </a:r>
            <a:endParaRPr/>
          </a:p>
        </p:txBody>
      </p:sp>
      <p:sp>
        <p:nvSpPr>
          <p:cNvPr id="450" name="Google Shape;450;p24"/>
          <p:cNvSpPr txBox="1"/>
          <p:nvPr/>
        </p:nvSpPr>
        <p:spPr>
          <a:xfrm>
            <a:off x="1554480" y="3611879"/>
            <a:ext cx="1005840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300" u="none" cap="none" strike="noStrike">
                <a:solidFill>
                  <a:srgbClr val="FFFFFF"/>
                </a:solidFill>
                <a:latin typeface="Calibri"/>
                <a:ea typeface="Calibri"/>
                <a:cs typeface="Calibri"/>
                <a:sym typeface="Calibri"/>
              </a:rPr>
              <a:t>AI is on both sides — accelerating the attacks AND enabling the defenses. The gap between offensive and defensive AI adoption is an audit object.</a:t>
            </a:r>
            <a:endParaRPr/>
          </a:p>
        </p:txBody>
      </p:sp>
      <p:sp>
        <p:nvSpPr>
          <p:cNvPr id="451" name="Google Shape;451;p24"/>
          <p:cNvSpPr txBox="1"/>
          <p:nvPr/>
        </p:nvSpPr>
        <p:spPr>
          <a:xfrm>
            <a:off x="640080" y="4389120"/>
            <a:ext cx="731520" cy="5486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9EC4D0"/>
                </a:solidFill>
                <a:latin typeface="Calibri"/>
                <a:ea typeface="Calibri"/>
                <a:cs typeface="Calibri"/>
                <a:sym typeface="Calibri"/>
              </a:rPr>
              <a:t>04</a:t>
            </a:r>
            <a:endParaRPr/>
          </a:p>
        </p:txBody>
      </p:sp>
      <p:sp>
        <p:nvSpPr>
          <p:cNvPr id="452" name="Google Shape;452;p24"/>
          <p:cNvSpPr txBox="1"/>
          <p:nvPr/>
        </p:nvSpPr>
        <p:spPr>
          <a:xfrm>
            <a:off x="1554480" y="4434840"/>
            <a:ext cx="1005840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300" u="none" cap="none" strike="noStrike">
                <a:solidFill>
                  <a:srgbClr val="FFFFFF"/>
                </a:solidFill>
                <a:latin typeface="Calibri"/>
                <a:ea typeface="Calibri"/>
                <a:cs typeface="Calibri"/>
                <a:sym typeface="Calibri"/>
              </a:rPr>
              <a:t>Migration takes 5–15 years. Starting in 2026 is already late for regulated industries. Pick your size, do three things this year.</a:t>
            </a:r>
            <a:endParaRPr/>
          </a:p>
        </p:txBody>
      </p:sp>
      <p:sp>
        <p:nvSpPr>
          <p:cNvPr id="453" name="Google Shape;453;p24"/>
          <p:cNvSpPr txBox="1"/>
          <p:nvPr/>
        </p:nvSpPr>
        <p:spPr>
          <a:xfrm>
            <a:off x="640080" y="5212080"/>
            <a:ext cx="731520" cy="5486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9EC4D0"/>
                </a:solidFill>
                <a:latin typeface="Calibri"/>
                <a:ea typeface="Calibri"/>
                <a:cs typeface="Calibri"/>
                <a:sym typeface="Calibri"/>
              </a:rPr>
              <a:t>05</a:t>
            </a:r>
            <a:endParaRPr/>
          </a:p>
        </p:txBody>
      </p:sp>
      <p:sp>
        <p:nvSpPr>
          <p:cNvPr id="454" name="Google Shape;454;p24"/>
          <p:cNvSpPr txBox="1"/>
          <p:nvPr/>
        </p:nvSpPr>
        <p:spPr>
          <a:xfrm>
            <a:off x="1554480" y="5257800"/>
            <a:ext cx="1005840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300" u="none" cap="none" strike="noStrike">
                <a:solidFill>
                  <a:srgbClr val="FFFFFF"/>
                </a:solidFill>
                <a:latin typeface="Calibri"/>
                <a:ea typeface="Calibri"/>
                <a:cs typeface="Calibri"/>
                <a:sym typeface="Calibri"/>
              </a:rPr>
              <a:t>Stand up a Quantum + AI Center of Excellence. Named owner, real decision rights, board-visible KPIs. The top 10% of adopters all have one.</a:t>
            </a:r>
            <a:endParaRPr/>
          </a:p>
        </p:txBody>
      </p:sp>
      <p:sp>
        <p:nvSpPr>
          <p:cNvPr id="455" name="Google Shape;455;p24"/>
          <p:cNvSpPr/>
          <p:nvPr/>
        </p:nvSpPr>
        <p:spPr>
          <a:xfrm>
            <a:off x="640080" y="6263640"/>
            <a:ext cx="10908792" cy="9144"/>
          </a:xfrm>
          <a:prstGeom prst="rect">
            <a:avLst/>
          </a:prstGeom>
          <a:solidFill>
            <a:srgbClr val="404B5E"/>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56" name="Google Shape;456;p24"/>
          <p:cNvSpPr txBox="1"/>
          <p:nvPr/>
        </p:nvSpPr>
        <p:spPr>
          <a:xfrm>
            <a:off x="640080" y="6446520"/>
            <a:ext cx="1097280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800" u="none" cap="none" strike="noStrike">
                <a:solidFill>
                  <a:srgbClr val="9EC4D0"/>
                </a:solidFill>
                <a:latin typeface="Calibri"/>
                <a:ea typeface="Calibri"/>
                <a:cs typeface="Calibri"/>
                <a:sym typeface="Calibri"/>
              </a:rPr>
              <a:t>Questions, discussion, conversation.</a:t>
            </a:r>
            <a:endParaRPr/>
          </a:p>
        </p:txBody>
      </p:sp>
      <p:sp>
        <p:nvSpPr>
          <p:cNvPr id="457" name="Google Shape;457;p24"/>
          <p:cNvSpPr txBox="1"/>
          <p:nvPr/>
        </p:nvSpPr>
        <p:spPr>
          <a:xfrm>
            <a:off x="8503920" y="6537960"/>
            <a:ext cx="3200400" cy="320040"/>
          </a:xfrm>
          <a:prstGeom prst="rect">
            <a:avLst/>
          </a:prstGeom>
          <a:noFill/>
          <a:ln>
            <a:noFill/>
          </a:ln>
        </p:spPr>
        <p:txBody>
          <a:bodyPr anchorCtr="0" anchor="t" bIns="0" lIns="0" spcFirstLastPara="1" rIns="0" wrap="square" tIns="0">
            <a:spAutoFit/>
          </a:bodyPr>
          <a:lstStyle/>
          <a:p>
            <a:pPr indent="0" lvl="0" marL="0" marR="0" rtl="0" algn="r">
              <a:spcBef>
                <a:spcPts val="0"/>
              </a:spcBef>
              <a:spcAft>
                <a:spcPts val="0"/>
              </a:spcAft>
              <a:buNone/>
            </a:pPr>
            <a:r>
              <a:rPr b="0" i="0" lang="en-US" sz="1200" u="none" cap="none" strike="noStrike">
                <a:solidFill>
                  <a:srgbClr val="9EC4D0"/>
                </a:solidFill>
                <a:latin typeface="Calibri"/>
                <a:ea typeface="Calibri"/>
                <a:cs typeface="Calibri"/>
                <a:sym typeface="Calibri"/>
              </a:rPr>
              <a:t>CPE Code:  nomercy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8" name="Google Shape;98;p14"/>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TODAY'S AGENDA</a:t>
            </a:r>
            <a:endParaRPr/>
          </a:p>
        </p:txBody>
      </p:sp>
      <p:sp>
        <p:nvSpPr>
          <p:cNvPr id="99" name="Google Shape;99;p14"/>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What we'll cover in the next 50 minutes</a:t>
            </a:r>
            <a:endParaRPr/>
          </a:p>
        </p:txBody>
      </p:sp>
      <p:sp>
        <p:nvSpPr>
          <p:cNvPr id="100" name="Google Shape;100;p14"/>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01" name="Google Shape;101;p14"/>
          <p:cNvSpPr txBox="1"/>
          <p:nvPr/>
        </p:nvSpPr>
        <p:spPr>
          <a:xfrm>
            <a:off x="640080" y="1783080"/>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01</a:t>
            </a:r>
            <a:endParaRPr/>
          </a:p>
        </p:txBody>
      </p:sp>
      <p:sp>
        <p:nvSpPr>
          <p:cNvPr id="102" name="Google Shape;102;p14"/>
          <p:cNvSpPr txBox="1"/>
          <p:nvPr/>
        </p:nvSpPr>
        <p:spPr>
          <a:xfrm>
            <a:off x="1371600" y="1801368"/>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How we have safeguarded data — the last 30 years</a:t>
            </a:r>
            <a:endParaRPr/>
          </a:p>
        </p:txBody>
      </p:sp>
      <p:sp>
        <p:nvSpPr>
          <p:cNvPr id="103" name="Google Shape;103;p14"/>
          <p:cNvSpPr txBox="1"/>
          <p:nvPr/>
        </p:nvSpPr>
        <p:spPr>
          <a:xfrm>
            <a:off x="1371600" y="2148840"/>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The four-pillar control architecture every enterprise depends on.</a:t>
            </a:r>
            <a:endParaRPr/>
          </a:p>
        </p:txBody>
      </p:sp>
      <p:sp>
        <p:nvSpPr>
          <p:cNvPr id="104" name="Google Shape;104;p14"/>
          <p:cNvSpPr txBox="1"/>
          <p:nvPr/>
        </p:nvSpPr>
        <p:spPr>
          <a:xfrm>
            <a:off x="640080" y="2441448"/>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02</a:t>
            </a:r>
            <a:endParaRPr/>
          </a:p>
        </p:txBody>
      </p:sp>
      <p:sp>
        <p:nvSpPr>
          <p:cNvPr id="105" name="Google Shape;105;p14"/>
          <p:cNvSpPr txBox="1"/>
          <p:nvPr/>
        </p:nvSpPr>
        <p:spPr>
          <a:xfrm>
            <a:off x="1371600" y="2459736"/>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Why everything has to change — and how AI is accelerating it</a:t>
            </a:r>
            <a:endParaRPr/>
          </a:p>
        </p:txBody>
      </p:sp>
      <p:sp>
        <p:nvSpPr>
          <p:cNvPr id="106" name="Google Shape;106;p14"/>
          <p:cNvSpPr txBox="1"/>
          <p:nvPr/>
        </p:nvSpPr>
        <p:spPr>
          <a:xfrm>
            <a:off x="1371600" y="2807208"/>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30 years of cryptographic survival, plus the AI cryptanalysis events that are reshaping the threat.</a:t>
            </a:r>
            <a:endParaRPr/>
          </a:p>
        </p:txBody>
      </p:sp>
      <p:sp>
        <p:nvSpPr>
          <p:cNvPr id="107" name="Google Shape;107;p14"/>
          <p:cNvSpPr txBox="1"/>
          <p:nvPr/>
        </p:nvSpPr>
        <p:spPr>
          <a:xfrm>
            <a:off x="640080" y="3099815"/>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03</a:t>
            </a:r>
            <a:endParaRPr/>
          </a:p>
        </p:txBody>
      </p:sp>
      <p:sp>
        <p:nvSpPr>
          <p:cNvPr id="108" name="Google Shape;108;p14"/>
          <p:cNvSpPr txBox="1"/>
          <p:nvPr/>
        </p:nvSpPr>
        <p:spPr>
          <a:xfrm>
            <a:off x="1371600" y="3118103"/>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The new control surface</a:t>
            </a:r>
            <a:endParaRPr/>
          </a:p>
        </p:txBody>
      </p:sp>
      <p:sp>
        <p:nvSpPr>
          <p:cNvPr id="109" name="Google Shape;109;p14"/>
          <p:cNvSpPr txBox="1"/>
          <p:nvPr/>
        </p:nvSpPr>
        <p:spPr>
          <a:xfrm>
            <a:off x="1371600" y="3465575"/>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What's different about post-quantum controls — and what they cost in bandwidth, storage, and engineering.</a:t>
            </a:r>
            <a:endParaRPr/>
          </a:p>
        </p:txBody>
      </p:sp>
      <p:sp>
        <p:nvSpPr>
          <p:cNvPr id="110" name="Google Shape;110;p14"/>
          <p:cNvSpPr txBox="1"/>
          <p:nvPr/>
        </p:nvSpPr>
        <p:spPr>
          <a:xfrm>
            <a:off x="640080" y="3758183"/>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04</a:t>
            </a:r>
            <a:endParaRPr/>
          </a:p>
        </p:txBody>
      </p:sp>
      <p:sp>
        <p:nvSpPr>
          <p:cNvPr id="111" name="Google Shape;111;p14"/>
          <p:cNvSpPr txBox="1"/>
          <p:nvPr/>
        </p:nvSpPr>
        <p:spPr>
          <a:xfrm>
            <a:off x="1371600" y="3776471"/>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AI in the quantum world — attack and defense</a:t>
            </a:r>
            <a:endParaRPr/>
          </a:p>
        </p:txBody>
      </p:sp>
      <p:sp>
        <p:nvSpPr>
          <p:cNvPr id="112" name="Google Shape;112;p14"/>
          <p:cNvSpPr txBox="1"/>
          <p:nvPr/>
        </p:nvSpPr>
        <p:spPr>
          <a:xfrm>
            <a:off x="1371600" y="4123944"/>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Where AI is breaking things, where AI is helping defend, and what auditors should ask about both.</a:t>
            </a:r>
            <a:endParaRPr/>
          </a:p>
        </p:txBody>
      </p:sp>
      <p:sp>
        <p:nvSpPr>
          <p:cNvPr id="113" name="Google Shape;113;p14"/>
          <p:cNvSpPr txBox="1"/>
          <p:nvPr/>
        </p:nvSpPr>
        <p:spPr>
          <a:xfrm>
            <a:off x="640080" y="4416551"/>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05</a:t>
            </a:r>
            <a:endParaRPr/>
          </a:p>
        </p:txBody>
      </p:sp>
      <p:sp>
        <p:nvSpPr>
          <p:cNvPr id="114" name="Google Shape;114;p14"/>
          <p:cNvSpPr txBox="1"/>
          <p:nvPr/>
        </p:nvSpPr>
        <p:spPr>
          <a:xfrm>
            <a:off x="1371600" y="4434839"/>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Migration math + three playbooks</a:t>
            </a:r>
            <a:endParaRPr/>
          </a:p>
        </p:txBody>
      </p:sp>
      <p:sp>
        <p:nvSpPr>
          <p:cNvPr id="115" name="Google Shape;115;p14"/>
          <p:cNvSpPr txBox="1"/>
          <p:nvPr/>
        </p:nvSpPr>
        <p:spPr>
          <a:xfrm>
            <a:off x="1371600" y="4782312"/>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Realistic timelines and what to do, depending on whether you're large, mid-size, or small.</a:t>
            </a:r>
            <a:endParaRPr/>
          </a:p>
        </p:txBody>
      </p:sp>
      <p:sp>
        <p:nvSpPr>
          <p:cNvPr id="116" name="Google Shape;116;p14"/>
          <p:cNvSpPr txBox="1"/>
          <p:nvPr/>
        </p:nvSpPr>
        <p:spPr>
          <a:xfrm>
            <a:off x="640080" y="5074919"/>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06</a:t>
            </a:r>
            <a:endParaRPr/>
          </a:p>
        </p:txBody>
      </p:sp>
      <p:sp>
        <p:nvSpPr>
          <p:cNvPr id="117" name="Google Shape;117;p14"/>
          <p:cNvSpPr txBox="1"/>
          <p:nvPr/>
        </p:nvSpPr>
        <p:spPr>
          <a:xfrm>
            <a:off x="1371600" y="5093207"/>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The Quantum + AI Center of Excellence</a:t>
            </a:r>
            <a:endParaRPr/>
          </a:p>
        </p:txBody>
      </p:sp>
      <p:sp>
        <p:nvSpPr>
          <p:cNvPr id="118" name="Google Shape;118;p14"/>
          <p:cNvSpPr txBox="1"/>
          <p:nvPr/>
        </p:nvSpPr>
        <p:spPr>
          <a:xfrm>
            <a:off x="1371600" y="5440679"/>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Why every serious organization needs one — what it owns, who staffs it, what it produces.</a:t>
            </a:r>
            <a:endParaRPr/>
          </a:p>
        </p:txBody>
      </p:sp>
      <p:sp>
        <p:nvSpPr>
          <p:cNvPr id="119" name="Google Shape;119;p14"/>
          <p:cNvSpPr txBox="1"/>
          <p:nvPr/>
        </p:nvSpPr>
        <p:spPr>
          <a:xfrm>
            <a:off x="640080" y="5733287"/>
            <a:ext cx="64008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B4D5F"/>
                </a:solidFill>
                <a:latin typeface="Calibri"/>
                <a:ea typeface="Calibri"/>
                <a:cs typeface="Calibri"/>
                <a:sym typeface="Calibri"/>
              </a:rPr>
              <a:t>07</a:t>
            </a:r>
            <a:endParaRPr/>
          </a:p>
        </p:txBody>
      </p:sp>
      <p:sp>
        <p:nvSpPr>
          <p:cNvPr id="120" name="Google Shape;120;p14"/>
          <p:cNvSpPr txBox="1"/>
          <p:nvPr/>
        </p:nvSpPr>
        <p:spPr>
          <a:xfrm>
            <a:off x="1371600" y="5751575"/>
            <a:ext cx="10515600" cy="347472"/>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The auditor's lens</a:t>
            </a:r>
            <a:endParaRPr/>
          </a:p>
        </p:txBody>
      </p:sp>
      <p:sp>
        <p:nvSpPr>
          <p:cNvPr id="121" name="Google Shape;121;p14"/>
          <p:cNvSpPr txBox="1"/>
          <p:nvPr/>
        </p:nvSpPr>
        <p:spPr>
          <a:xfrm>
            <a:off x="1371600" y="6099047"/>
            <a:ext cx="105156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Five questions that move budget — including the AI risk and governance ones.</a:t>
            </a:r>
            <a:endParaRPr/>
          </a:p>
        </p:txBody>
      </p:sp>
      <p:sp>
        <p:nvSpPr>
          <p:cNvPr id="122" name="Google Shape;122;p14"/>
          <p:cNvSpPr/>
          <p:nvPr/>
        </p:nvSpPr>
        <p:spPr>
          <a:xfrm>
            <a:off x="640080" y="640080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5"/>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29" name="Google Shape;129;p15"/>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01  ·  THE CONTROL ARCHITECTURE WE INHERITED</a:t>
            </a:r>
            <a:endParaRPr/>
          </a:p>
        </p:txBody>
      </p:sp>
      <p:sp>
        <p:nvSpPr>
          <p:cNvPr id="130" name="Google Shape;130;p15"/>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How we have safeguarded data for 30 years</a:t>
            </a:r>
            <a:endParaRPr/>
          </a:p>
        </p:txBody>
      </p:sp>
      <p:sp>
        <p:nvSpPr>
          <p:cNvPr id="131" name="Google Shape;131;p15"/>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2" name="Google Shape;132;p15"/>
          <p:cNvSpPr txBox="1"/>
          <p:nvPr/>
        </p:nvSpPr>
        <p:spPr>
          <a:xfrm>
            <a:off x="640080" y="1783080"/>
            <a:ext cx="5440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21A2B"/>
                </a:solidFill>
                <a:latin typeface="Calibri"/>
                <a:ea typeface="Calibri"/>
                <a:cs typeface="Calibri"/>
                <a:sym typeface="Calibri"/>
              </a:rPr>
              <a:t>Confidentiality</a:t>
            </a:r>
            <a:endParaRPr/>
          </a:p>
        </p:txBody>
      </p:sp>
      <p:sp>
        <p:nvSpPr>
          <p:cNvPr id="133" name="Google Shape;133;p15"/>
          <p:cNvSpPr/>
          <p:nvPr/>
        </p:nvSpPr>
        <p:spPr>
          <a:xfrm>
            <a:off x="640080" y="2194560"/>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4" name="Google Shape;134;p15"/>
          <p:cNvSpPr txBox="1"/>
          <p:nvPr/>
        </p:nvSpPr>
        <p:spPr>
          <a:xfrm>
            <a:off x="640080" y="2331720"/>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Symmetric: AES-128 / AES-256</a:t>
            </a:r>
            <a:endParaRPr/>
          </a:p>
        </p:txBody>
      </p:sp>
      <p:sp>
        <p:nvSpPr>
          <p:cNvPr id="135" name="Google Shape;135;p15"/>
          <p:cNvSpPr txBox="1"/>
          <p:nvPr/>
        </p:nvSpPr>
        <p:spPr>
          <a:xfrm>
            <a:off x="640080" y="2624328"/>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Asymmetric: RSA-2048+, ECC (P-256, Curve25519)</a:t>
            </a:r>
            <a:endParaRPr/>
          </a:p>
        </p:txBody>
      </p:sp>
      <p:sp>
        <p:nvSpPr>
          <p:cNvPr id="136" name="Google Shape;136;p15"/>
          <p:cNvSpPr txBox="1"/>
          <p:nvPr/>
        </p:nvSpPr>
        <p:spPr>
          <a:xfrm>
            <a:off x="640080" y="3017520"/>
            <a:ext cx="544068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Lives in: TLS sessions, file encryption, database TDE, VPN tunnels, S3/blob storage.</a:t>
            </a:r>
            <a:endParaRPr/>
          </a:p>
        </p:txBody>
      </p:sp>
      <p:sp>
        <p:nvSpPr>
          <p:cNvPr id="137" name="Google Shape;137;p15"/>
          <p:cNvSpPr txBox="1"/>
          <p:nvPr/>
        </p:nvSpPr>
        <p:spPr>
          <a:xfrm>
            <a:off x="6446520" y="1783080"/>
            <a:ext cx="5440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21A2B"/>
                </a:solidFill>
                <a:latin typeface="Calibri"/>
                <a:ea typeface="Calibri"/>
                <a:cs typeface="Calibri"/>
                <a:sym typeface="Calibri"/>
              </a:rPr>
              <a:t>Authentication &amp; Integrity</a:t>
            </a:r>
            <a:endParaRPr/>
          </a:p>
        </p:txBody>
      </p:sp>
      <p:sp>
        <p:nvSpPr>
          <p:cNvPr id="138" name="Google Shape;138;p15"/>
          <p:cNvSpPr/>
          <p:nvPr/>
        </p:nvSpPr>
        <p:spPr>
          <a:xfrm>
            <a:off x="6446520" y="2194560"/>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9" name="Google Shape;139;p15"/>
          <p:cNvSpPr txBox="1"/>
          <p:nvPr/>
        </p:nvSpPr>
        <p:spPr>
          <a:xfrm>
            <a:off x="6446520" y="2331720"/>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Hashes: SHA-256, SHA-3</a:t>
            </a:r>
            <a:endParaRPr/>
          </a:p>
        </p:txBody>
      </p:sp>
      <p:sp>
        <p:nvSpPr>
          <p:cNvPr id="140" name="Google Shape;140;p15"/>
          <p:cNvSpPr txBox="1"/>
          <p:nvPr/>
        </p:nvSpPr>
        <p:spPr>
          <a:xfrm>
            <a:off x="6446520" y="2624328"/>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Signatures: RSA-PSS, ECDSA, EdDSA</a:t>
            </a:r>
            <a:endParaRPr/>
          </a:p>
        </p:txBody>
      </p:sp>
      <p:sp>
        <p:nvSpPr>
          <p:cNvPr id="141" name="Google Shape;141;p15"/>
          <p:cNvSpPr txBox="1"/>
          <p:nvPr/>
        </p:nvSpPr>
        <p:spPr>
          <a:xfrm>
            <a:off x="6446520" y="3017520"/>
            <a:ext cx="544068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Lives in: TLS certs, code signing, document signing, JWTs, container image signing.</a:t>
            </a:r>
            <a:endParaRPr/>
          </a:p>
        </p:txBody>
      </p:sp>
      <p:sp>
        <p:nvSpPr>
          <p:cNvPr id="142" name="Google Shape;142;p15"/>
          <p:cNvSpPr txBox="1"/>
          <p:nvPr/>
        </p:nvSpPr>
        <p:spPr>
          <a:xfrm>
            <a:off x="640080" y="4160520"/>
            <a:ext cx="5440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21A2B"/>
                </a:solidFill>
                <a:latin typeface="Calibri"/>
                <a:ea typeface="Calibri"/>
                <a:cs typeface="Calibri"/>
                <a:sym typeface="Calibri"/>
              </a:rPr>
              <a:t>Key exchange &amp; negotiation</a:t>
            </a:r>
            <a:endParaRPr/>
          </a:p>
        </p:txBody>
      </p:sp>
      <p:sp>
        <p:nvSpPr>
          <p:cNvPr id="143" name="Google Shape;143;p15"/>
          <p:cNvSpPr/>
          <p:nvPr/>
        </p:nvSpPr>
        <p:spPr>
          <a:xfrm>
            <a:off x="640080" y="4572000"/>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15"/>
          <p:cNvSpPr txBox="1"/>
          <p:nvPr/>
        </p:nvSpPr>
        <p:spPr>
          <a:xfrm>
            <a:off x="640080" y="4709160"/>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Diffie-Hellman, ECDH, X25519</a:t>
            </a:r>
            <a:endParaRPr/>
          </a:p>
        </p:txBody>
      </p:sp>
      <p:sp>
        <p:nvSpPr>
          <p:cNvPr id="145" name="Google Shape;145;p15"/>
          <p:cNvSpPr txBox="1"/>
          <p:nvPr/>
        </p:nvSpPr>
        <p:spPr>
          <a:xfrm>
            <a:off x="640080" y="5001768"/>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Embedded in: TLS 1.3 handshake, IPsec IKEv2, SSH key exchange</a:t>
            </a:r>
            <a:endParaRPr/>
          </a:p>
        </p:txBody>
      </p:sp>
      <p:sp>
        <p:nvSpPr>
          <p:cNvPr id="146" name="Google Shape;146;p15"/>
          <p:cNvSpPr txBox="1"/>
          <p:nvPr/>
        </p:nvSpPr>
        <p:spPr>
          <a:xfrm>
            <a:off x="640080" y="5394960"/>
            <a:ext cx="544068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Lives in: every secure connection your enterprise establishes — internally and externally.</a:t>
            </a:r>
            <a:endParaRPr/>
          </a:p>
        </p:txBody>
      </p:sp>
      <p:sp>
        <p:nvSpPr>
          <p:cNvPr id="147" name="Google Shape;147;p15"/>
          <p:cNvSpPr txBox="1"/>
          <p:nvPr/>
        </p:nvSpPr>
        <p:spPr>
          <a:xfrm>
            <a:off x="6446520" y="4160520"/>
            <a:ext cx="5440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700" u="none" cap="none" strike="noStrike">
                <a:solidFill>
                  <a:srgbClr val="121A2B"/>
                </a:solidFill>
                <a:latin typeface="Calibri"/>
                <a:ea typeface="Calibri"/>
                <a:cs typeface="Calibri"/>
                <a:sym typeface="Calibri"/>
              </a:rPr>
              <a:t>Key management</a:t>
            </a:r>
            <a:endParaRPr/>
          </a:p>
        </p:txBody>
      </p:sp>
      <p:sp>
        <p:nvSpPr>
          <p:cNvPr id="148" name="Google Shape;148;p15"/>
          <p:cNvSpPr/>
          <p:nvPr/>
        </p:nvSpPr>
        <p:spPr>
          <a:xfrm>
            <a:off x="6446520" y="4572000"/>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9" name="Google Shape;149;p15"/>
          <p:cNvSpPr txBox="1"/>
          <p:nvPr/>
        </p:nvSpPr>
        <p:spPr>
          <a:xfrm>
            <a:off x="6446520" y="4709160"/>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FIPS 140-2 / 140-3 validated HSMs</a:t>
            </a:r>
            <a:endParaRPr/>
          </a:p>
        </p:txBody>
      </p:sp>
      <p:sp>
        <p:nvSpPr>
          <p:cNvPr id="150" name="Google Shape;150;p15"/>
          <p:cNvSpPr txBox="1"/>
          <p:nvPr/>
        </p:nvSpPr>
        <p:spPr>
          <a:xfrm>
            <a:off x="6446520" y="5001768"/>
            <a:ext cx="544068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50" u="none" cap="none" strike="noStrike">
                <a:solidFill>
                  <a:srgbClr val="2A3242"/>
                </a:solidFill>
                <a:latin typeface="Calibri"/>
                <a:ea typeface="Calibri"/>
                <a:cs typeface="Calibri"/>
                <a:sym typeface="Calibri"/>
              </a:rPr>
              <a:t>Cloud KMS: AWS KMS, Azure Key Vault, GCP Cloud KMS</a:t>
            </a:r>
            <a:endParaRPr/>
          </a:p>
        </p:txBody>
      </p:sp>
      <p:sp>
        <p:nvSpPr>
          <p:cNvPr id="151" name="Google Shape;151;p15"/>
          <p:cNvSpPr txBox="1"/>
          <p:nvPr/>
        </p:nvSpPr>
        <p:spPr>
          <a:xfrm>
            <a:off x="6446520" y="5394960"/>
            <a:ext cx="5440680"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Lives in: PKI roots, signing infrastructure, encryption-at-rest, secrets management.</a:t>
            </a:r>
            <a:endParaRPr/>
          </a:p>
        </p:txBody>
      </p:sp>
      <p:sp>
        <p:nvSpPr>
          <p:cNvPr id="152" name="Google Shape;152;p15"/>
          <p:cNvSpPr/>
          <p:nvPr/>
        </p:nvSpPr>
        <p:spPr>
          <a:xfrm>
            <a:off x="640080" y="640080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53" name="Google Shape;153;p15"/>
          <p:cNvSpPr txBox="1"/>
          <p:nvPr/>
        </p:nvSpPr>
        <p:spPr>
          <a:xfrm>
            <a:off x="640080" y="651967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Every pillar above depends on RSA, ECC, or Diffie-Hellman — and Shor's algorithm breaks all three. The control architecture itself is the problem.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6"/>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0" name="Google Shape;160;p16"/>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02  ·  THE EVOLUTION OF CRYPTOGRAPHIC SURVIVAL</a:t>
            </a:r>
            <a:endParaRPr/>
          </a:p>
        </p:txBody>
      </p:sp>
      <p:sp>
        <p:nvSpPr>
          <p:cNvPr id="161" name="Google Shape;161;p16"/>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Why everything has to change — and how AI is accelerating it</a:t>
            </a:r>
            <a:endParaRPr/>
          </a:p>
        </p:txBody>
      </p:sp>
      <p:sp>
        <p:nvSpPr>
          <p:cNvPr id="162" name="Google Shape;162;p16"/>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3" name="Google Shape;163;p16"/>
          <p:cNvSpPr txBox="1"/>
          <p:nvPr/>
        </p:nvSpPr>
        <p:spPr>
          <a:xfrm>
            <a:off x="640080" y="1783080"/>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1976</a:t>
            </a:r>
            <a:endParaRPr/>
          </a:p>
        </p:txBody>
      </p:sp>
      <p:sp>
        <p:nvSpPr>
          <p:cNvPr id="164" name="Google Shape;164;p16"/>
          <p:cNvSpPr/>
          <p:nvPr/>
        </p:nvSpPr>
        <p:spPr>
          <a:xfrm>
            <a:off x="2423160" y="1856231"/>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16"/>
          <p:cNvSpPr txBox="1"/>
          <p:nvPr/>
        </p:nvSpPr>
        <p:spPr>
          <a:xfrm>
            <a:off x="2743200" y="173736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Diffie-Hellman invented</a:t>
            </a:r>
            <a:endParaRPr/>
          </a:p>
        </p:txBody>
      </p:sp>
      <p:sp>
        <p:nvSpPr>
          <p:cNvPr id="166" name="Google Shape;166;p16"/>
          <p:cNvSpPr txBox="1"/>
          <p:nvPr/>
        </p:nvSpPr>
        <p:spPr>
          <a:xfrm>
            <a:off x="2743200" y="2011679"/>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Public-key cryptography becomes the foundation of internet trust. The four pillars get built on this.</a:t>
            </a:r>
            <a:endParaRPr/>
          </a:p>
        </p:txBody>
      </p:sp>
      <p:sp>
        <p:nvSpPr>
          <p:cNvPr id="167" name="Google Shape;167;p16"/>
          <p:cNvSpPr txBox="1"/>
          <p:nvPr/>
        </p:nvSpPr>
        <p:spPr>
          <a:xfrm>
            <a:off x="640080" y="2377439"/>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1994</a:t>
            </a:r>
            <a:endParaRPr/>
          </a:p>
        </p:txBody>
      </p:sp>
      <p:sp>
        <p:nvSpPr>
          <p:cNvPr id="168" name="Google Shape;168;p16"/>
          <p:cNvSpPr/>
          <p:nvPr/>
        </p:nvSpPr>
        <p:spPr>
          <a:xfrm>
            <a:off x="2423160" y="2450591"/>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9" name="Google Shape;169;p16"/>
          <p:cNvSpPr txBox="1"/>
          <p:nvPr/>
        </p:nvSpPr>
        <p:spPr>
          <a:xfrm>
            <a:off x="2743200" y="233172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Shor's algorithm published</a:t>
            </a:r>
            <a:endParaRPr/>
          </a:p>
        </p:txBody>
      </p:sp>
      <p:sp>
        <p:nvSpPr>
          <p:cNvPr id="170" name="Google Shape;170;p16"/>
          <p:cNvSpPr txBox="1"/>
          <p:nvPr/>
        </p:nvSpPr>
        <p:spPr>
          <a:xfrm>
            <a:off x="2743200" y="2606039"/>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Peter Shor proves quantum computers can break RSA, DH, and ECC in polynomial time. The clock starts.</a:t>
            </a:r>
            <a:endParaRPr/>
          </a:p>
        </p:txBody>
      </p:sp>
      <p:sp>
        <p:nvSpPr>
          <p:cNvPr id="171" name="Google Shape;171;p16"/>
          <p:cNvSpPr txBox="1"/>
          <p:nvPr/>
        </p:nvSpPr>
        <p:spPr>
          <a:xfrm>
            <a:off x="640080" y="2971799"/>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Aug 2022</a:t>
            </a:r>
            <a:endParaRPr/>
          </a:p>
        </p:txBody>
      </p:sp>
      <p:sp>
        <p:nvSpPr>
          <p:cNvPr id="172" name="Google Shape;172;p16"/>
          <p:cNvSpPr/>
          <p:nvPr/>
        </p:nvSpPr>
        <p:spPr>
          <a:xfrm>
            <a:off x="2423160" y="3044951"/>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73" name="Google Shape;173;p16"/>
          <p:cNvSpPr txBox="1"/>
          <p:nvPr/>
        </p:nvSpPr>
        <p:spPr>
          <a:xfrm>
            <a:off x="2743200" y="2926079"/>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SIKE collapses</a:t>
            </a:r>
            <a:endParaRPr/>
          </a:p>
        </p:txBody>
      </p:sp>
      <p:sp>
        <p:nvSpPr>
          <p:cNvPr id="174" name="Google Shape;174;p16"/>
          <p:cNvSpPr txBox="1"/>
          <p:nvPr/>
        </p:nvSpPr>
        <p:spPr>
          <a:xfrm>
            <a:off x="2743200" y="3200399"/>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A NIST Round-4 finalist is broken on a single CPU core in 62 minutes — classical attack, no quantum needed.</a:t>
            </a:r>
            <a:endParaRPr/>
          </a:p>
        </p:txBody>
      </p:sp>
      <p:sp>
        <p:nvSpPr>
          <p:cNvPr id="175" name="Google Shape;175;p16"/>
          <p:cNvSpPr txBox="1"/>
          <p:nvPr/>
        </p:nvSpPr>
        <p:spPr>
          <a:xfrm>
            <a:off x="640080" y="3566159"/>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2023</a:t>
            </a:r>
            <a:endParaRPr/>
          </a:p>
        </p:txBody>
      </p:sp>
      <p:sp>
        <p:nvSpPr>
          <p:cNvPr id="176" name="Google Shape;176;p16"/>
          <p:cNvSpPr/>
          <p:nvPr/>
        </p:nvSpPr>
        <p:spPr>
          <a:xfrm>
            <a:off x="2423160" y="3639311"/>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77" name="Google Shape;177;p16"/>
          <p:cNvSpPr txBox="1"/>
          <p:nvPr/>
        </p:nvSpPr>
        <p:spPr>
          <a:xfrm>
            <a:off x="2743200" y="3520439"/>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AI joins the attack side</a:t>
            </a:r>
            <a:endParaRPr/>
          </a:p>
        </p:txBody>
      </p:sp>
      <p:sp>
        <p:nvSpPr>
          <p:cNvPr id="178" name="Google Shape;178;p16"/>
          <p:cNvSpPr txBox="1"/>
          <p:nvPr/>
        </p:nvSpPr>
        <p:spPr>
          <a:xfrm>
            <a:off x="2743200" y="3794759"/>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Google + ETH Zurich: deep-learning side-channel attack recovers AES keys with 94% success in lab. KTH researchers apply deep learning to break CRYSTALS-Kyber reference impl.</a:t>
            </a:r>
            <a:endParaRPr/>
          </a:p>
        </p:txBody>
      </p:sp>
      <p:sp>
        <p:nvSpPr>
          <p:cNvPr id="179" name="Google Shape;179;p16"/>
          <p:cNvSpPr txBox="1"/>
          <p:nvPr/>
        </p:nvSpPr>
        <p:spPr>
          <a:xfrm>
            <a:off x="640080" y="4160520"/>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Aug 2024</a:t>
            </a:r>
            <a:endParaRPr/>
          </a:p>
        </p:txBody>
      </p:sp>
      <p:sp>
        <p:nvSpPr>
          <p:cNvPr id="180" name="Google Shape;180;p16"/>
          <p:cNvSpPr/>
          <p:nvPr/>
        </p:nvSpPr>
        <p:spPr>
          <a:xfrm>
            <a:off x="2423160" y="4233672"/>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81" name="Google Shape;181;p16"/>
          <p:cNvSpPr txBox="1"/>
          <p:nvPr/>
        </p:nvSpPr>
        <p:spPr>
          <a:xfrm>
            <a:off x="2743200" y="411480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FIPS 203, 204, 205 finalized</a:t>
            </a:r>
            <a:endParaRPr/>
          </a:p>
        </p:txBody>
      </p:sp>
      <p:sp>
        <p:nvSpPr>
          <p:cNvPr id="182" name="Google Shape;182;p16"/>
          <p:cNvSpPr txBox="1"/>
          <p:nvPr/>
        </p:nvSpPr>
        <p:spPr>
          <a:xfrm>
            <a:off x="2743200" y="4389120"/>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ML-KEM, ML-DSA, SLH-DSA become standards. Three different mathematical foundations chosen deliberately, post-SIKE.</a:t>
            </a:r>
            <a:endParaRPr/>
          </a:p>
        </p:txBody>
      </p:sp>
      <p:sp>
        <p:nvSpPr>
          <p:cNvPr id="183" name="Google Shape;183;p16"/>
          <p:cNvSpPr txBox="1"/>
          <p:nvPr/>
        </p:nvSpPr>
        <p:spPr>
          <a:xfrm>
            <a:off x="640080" y="4754880"/>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2023 – 2024</a:t>
            </a:r>
            <a:endParaRPr/>
          </a:p>
        </p:txBody>
      </p:sp>
      <p:sp>
        <p:nvSpPr>
          <p:cNvPr id="184" name="Google Shape;184;p16"/>
          <p:cNvSpPr/>
          <p:nvPr/>
        </p:nvSpPr>
        <p:spPr>
          <a:xfrm>
            <a:off x="2423160" y="4828032"/>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85" name="Google Shape;185;p16"/>
          <p:cNvSpPr txBox="1"/>
          <p:nvPr/>
        </p:nvSpPr>
        <p:spPr>
          <a:xfrm>
            <a:off x="2743200" y="470916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KyberSlash + Clangover</a:t>
            </a:r>
            <a:endParaRPr/>
          </a:p>
        </p:txBody>
      </p:sp>
      <p:sp>
        <p:nvSpPr>
          <p:cNvPr id="186" name="Google Shape;186;p16"/>
          <p:cNvSpPr txBox="1"/>
          <p:nvPr/>
        </p:nvSpPr>
        <p:spPr>
          <a:xfrm>
            <a:off x="2743200" y="4983480"/>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Side-channel and compiler-introduced timing attacks recover ML-KEM keys in minutes on commodity hardware.</a:t>
            </a:r>
            <a:endParaRPr/>
          </a:p>
        </p:txBody>
      </p:sp>
      <p:sp>
        <p:nvSpPr>
          <p:cNvPr id="187" name="Google Shape;187;p16"/>
          <p:cNvSpPr txBox="1"/>
          <p:nvPr/>
        </p:nvSpPr>
        <p:spPr>
          <a:xfrm>
            <a:off x="640080" y="5349240"/>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2025</a:t>
            </a:r>
            <a:endParaRPr/>
          </a:p>
        </p:txBody>
      </p:sp>
      <p:sp>
        <p:nvSpPr>
          <p:cNvPr id="188" name="Google Shape;188;p16"/>
          <p:cNvSpPr/>
          <p:nvPr/>
        </p:nvSpPr>
        <p:spPr>
          <a:xfrm>
            <a:off x="2423160" y="5422392"/>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89" name="Google Shape;189;p16"/>
          <p:cNvSpPr txBox="1"/>
          <p:nvPr/>
        </p:nvSpPr>
        <p:spPr>
          <a:xfrm>
            <a:off x="2743200" y="530352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AI-driven attacks on standardized PQC</a:t>
            </a:r>
            <a:endParaRPr/>
          </a:p>
        </p:txBody>
      </p:sp>
      <p:sp>
        <p:nvSpPr>
          <p:cNvPr id="190" name="Google Shape;190;p16"/>
          <p:cNvSpPr txBox="1"/>
          <p:nvPr/>
        </p:nvSpPr>
        <p:spPr>
          <a:xfrm>
            <a:off x="2743200" y="5577840"/>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TCHES 2025: single-trace deep-learning attack on CRYSTALS-Kyber key generation. Deep learning defeats Rotating S-boxes Masking, a defense specifically built for power analysis.</a:t>
            </a:r>
            <a:endParaRPr/>
          </a:p>
        </p:txBody>
      </p:sp>
      <p:sp>
        <p:nvSpPr>
          <p:cNvPr id="191" name="Google Shape;191;p16"/>
          <p:cNvSpPr txBox="1"/>
          <p:nvPr/>
        </p:nvSpPr>
        <p:spPr>
          <a:xfrm>
            <a:off x="640080" y="5943600"/>
            <a:ext cx="16916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Dec 2025</a:t>
            </a:r>
            <a:endParaRPr/>
          </a:p>
        </p:txBody>
      </p:sp>
      <p:sp>
        <p:nvSpPr>
          <p:cNvPr id="192" name="Google Shape;192;p16"/>
          <p:cNvSpPr/>
          <p:nvPr/>
        </p:nvSpPr>
        <p:spPr>
          <a:xfrm>
            <a:off x="2423160" y="6016752"/>
            <a:ext cx="118872" cy="118872"/>
          </a:xfrm>
          <a:prstGeom prst="ellipse">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93" name="Google Shape;193;p16"/>
          <p:cNvSpPr txBox="1"/>
          <p:nvPr/>
        </p:nvSpPr>
        <p:spPr>
          <a:xfrm>
            <a:off x="2743200" y="5897880"/>
            <a:ext cx="457200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00" u="none" cap="none" strike="noStrike">
                <a:solidFill>
                  <a:srgbClr val="121A2B"/>
                </a:solidFill>
                <a:latin typeface="Calibri"/>
                <a:ea typeface="Calibri"/>
                <a:cs typeface="Calibri"/>
                <a:sym typeface="Calibri"/>
              </a:rPr>
              <a:t>NIST CSWP 39 — crypto-agility official</a:t>
            </a:r>
            <a:endParaRPr/>
          </a:p>
        </p:txBody>
      </p:sp>
      <p:sp>
        <p:nvSpPr>
          <p:cNvPr id="194" name="Google Shape;194;p16"/>
          <p:cNvSpPr txBox="1"/>
          <p:nvPr/>
        </p:nvSpPr>
        <p:spPr>
          <a:xfrm>
            <a:off x="2743200" y="6172200"/>
            <a:ext cx="886968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950" u="none" cap="none" strike="noStrike">
                <a:solidFill>
                  <a:srgbClr val="2A3242"/>
                </a:solidFill>
                <a:latin typeface="Calibri"/>
                <a:ea typeface="Calibri"/>
                <a:cs typeface="Calibri"/>
                <a:sym typeface="Calibri"/>
              </a:rPr>
              <a:t>Build for swap, not for an algorithm. The lesson of the decade is now policy.</a:t>
            </a:r>
            <a:endParaRPr/>
          </a:p>
        </p:txBody>
      </p:sp>
      <p:sp>
        <p:nvSpPr>
          <p:cNvPr id="195" name="Google Shape;195;p16"/>
          <p:cNvSpPr/>
          <p:nvPr/>
        </p:nvSpPr>
        <p:spPr>
          <a:xfrm>
            <a:off x="2478024" y="1828800"/>
            <a:ext cx="18288" cy="4251960"/>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96" name="Google Shape;196;p16"/>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97" name="Google Shape;197;p16"/>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The math evolves. The implementations leak. And AI is now an attack tool — not a future one.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7"/>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04" name="Google Shape;204;p17"/>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03  ·  WHAT'S DIFFERENT ABOUT POST-QUANTUM CONTROLS</a:t>
            </a:r>
            <a:endParaRPr/>
          </a:p>
        </p:txBody>
      </p:sp>
      <p:sp>
        <p:nvSpPr>
          <p:cNvPr id="205" name="Google Shape;205;p17"/>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The new control surface</a:t>
            </a:r>
            <a:endParaRPr/>
          </a:p>
        </p:txBody>
      </p:sp>
      <p:sp>
        <p:nvSpPr>
          <p:cNvPr id="206" name="Google Shape;206;p17"/>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07" name="Google Shape;207;p17"/>
          <p:cNvSpPr txBox="1"/>
          <p:nvPr/>
        </p:nvSpPr>
        <p:spPr>
          <a:xfrm>
            <a:off x="640080" y="1783080"/>
            <a:ext cx="100584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FIVE NEW CONTROLS — AND WHAT EACH ONE COSTS</a:t>
            </a:r>
            <a:endParaRPr/>
          </a:p>
        </p:txBody>
      </p:sp>
      <p:sp>
        <p:nvSpPr>
          <p:cNvPr id="208" name="Google Shape;208;p17"/>
          <p:cNvSpPr/>
          <p:nvPr/>
        </p:nvSpPr>
        <p:spPr>
          <a:xfrm>
            <a:off x="640080" y="2075688"/>
            <a:ext cx="10908792"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09" name="Google Shape;209;p17"/>
          <p:cNvSpPr txBox="1"/>
          <p:nvPr/>
        </p:nvSpPr>
        <p:spPr>
          <a:xfrm>
            <a:off x="640080" y="2286000"/>
            <a:ext cx="10908792"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Hybrid by default — and the bandwidth tax</a:t>
            </a:r>
            <a:endParaRPr/>
          </a:p>
        </p:txBody>
      </p:sp>
      <p:sp>
        <p:nvSpPr>
          <p:cNvPr id="210" name="Google Shape;210;p17"/>
          <p:cNvSpPr txBox="1"/>
          <p:nvPr/>
        </p:nvSpPr>
        <p:spPr>
          <a:xfrm>
            <a:off x="640080" y="2578608"/>
            <a:ext cx="10908792"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NIST testing of hybrid TLS modes (SP 1800-38 Vol C) showed network throughput roughly halved with significant added latency. Capacity-planning concern, not just an algorithm choice.</a:t>
            </a:r>
            <a:endParaRPr/>
          </a:p>
        </p:txBody>
      </p:sp>
      <p:sp>
        <p:nvSpPr>
          <p:cNvPr id="211" name="Google Shape;211;p17"/>
          <p:cNvSpPr txBox="1"/>
          <p:nvPr/>
        </p:nvSpPr>
        <p:spPr>
          <a:xfrm>
            <a:off x="640080" y="3063240"/>
            <a:ext cx="10908792"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Cryptographic Bill of Materials (CBOM)</a:t>
            </a:r>
            <a:endParaRPr/>
          </a:p>
        </p:txBody>
      </p:sp>
      <p:sp>
        <p:nvSpPr>
          <p:cNvPr id="212" name="Google Shape;212;p17"/>
          <p:cNvSpPr txBox="1"/>
          <p:nvPr/>
        </p:nvSpPr>
        <p:spPr>
          <a:xfrm>
            <a:off x="640080" y="3355848"/>
            <a:ext cx="10908792"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An inventory lists what exists. A CBOM tracks dependencies, lifecycles, agility readiness. NIST CSWP 39 (Dec 2025) makes the distinction explicit. Treat it like an SBOM — generate, version, audit.</a:t>
            </a:r>
            <a:endParaRPr/>
          </a:p>
        </p:txBody>
      </p:sp>
      <p:sp>
        <p:nvSpPr>
          <p:cNvPr id="213" name="Google Shape;213;p17"/>
          <p:cNvSpPr txBox="1"/>
          <p:nvPr/>
        </p:nvSpPr>
        <p:spPr>
          <a:xfrm>
            <a:off x="640080" y="3840480"/>
            <a:ext cx="10908792"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Side-channel testing in CI/CD — now AI-aware</a:t>
            </a:r>
            <a:endParaRPr/>
          </a:p>
        </p:txBody>
      </p:sp>
      <p:sp>
        <p:nvSpPr>
          <p:cNvPr id="214" name="Google Shape;214;p17"/>
          <p:cNvSpPr txBox="1"/>
          <p:nvPr/>
        </p:nvSpPr>
        <p:spPr>
          <a:xfrm>
            <a:off x="640080" y="4133088"/>
            <a:ext cx="10908792"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KyberSlash and Clangover proved constant-time at source ≠ constant-time at binary. AI-enhanced side-channel attacks (TCHES 2025) raise the bar further. New control: automated timing-leak validation on every build.</a:t>
            </a:r>
            <a:endParaRPr/>
          </a:p>
        </p:txBody>
      </p:sp>
      <p:sp>
        <p:nvSpPr>
          <p:cNvPr id="215" name="Google Shape;215;p17"/>
          <p:cNvSpPr txBox="1"/>
          <p:nvPr/>
        </p:nvSpPr>
        <p:spPr>
          <a:xfrm>
            <a:off x="640080" y="4617720"/>
            <a:ext cx="10908792"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Larger keys and signatures break old assumptions</a:t>
            </a:r>
            <a:endParaRPr/>
          </a:p>
        </p:txBody>
      </p:sp>
      <p:sp>
        <p:nvSpPr>
          <p:cNvPr id="216" name="Google Shape;216;p17"/>
          <p:cNvSpPr txBox="1"/>
          <p:nvPr/>
        </p:nvSpPr>
        <p:spPr>
          <a:xfrm>
            <a:off x="640080" y="4910328"/>
            <a:ext cx="10908792"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ML-KEM-768 public keys are ~30× larger than ECDH; ML-DSA signatures are ~40× larger than Ed25519. Impact: certificate sizes, CRL sizes, embedded device storage, DNS message limits.</a:t>
            </a:r>
            <a:endParaRPr/>
          </a:p>
        </p:txBody>
      </p:sp>
      <p:sp>
        <p:nvSpPr>
          <p:cNvPr id="217" name="Google Shape;217;p17"/>
          <p:cNvSpPr txBox="1"/>
          <p:nvPr/>
        </p:nvSpPr>
        <p:spPr>
          <a:xfrm>
            <a:off x="640080" y="5394959"/>
            <a:ext cx="10908792"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300" u="none" cap="none" strike="noStrike">
                <a:solidFill>
                  <a:srgbClr val="121A2B"/>
                </a:solidFill>
                <a:latin typeface="Calibri"/>
                <a:ea typeface="Calibri"/>
                <a:cs typeface="Calibri"/>
                <a:sym typeface="Calibri"/>
              </a:rPr>
              <a:t>Crypto-agility as architecture, not feature</a:t>
            </a:r>
            <a:endParaRPr/>
          </a:p>
        </p:txBody>
      </p:sp>
      <p:sp>
        <p:nvSpPr>
          <p:cNvPr id="218" name="Google Shape;218;p17"/>
          <p:cNvSpPr txBox="1"/>
          <p:nvPr/>
        </p:nvSpPr>
        <p:spPr>
          <a:xfrm>
            <a:off x="640080" y="5687568"/>
            <a:ext cx="10908792" cy="5029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Algorithms abstracted behind interfaces, swappable via configuration — not source rewrite. NIST CSWP 39 frames this as a design requirement. Cost difference between agile and hard-coded migration is ~100×.</a:t>
            </a:r>
            <a:endParaRPr/>
          </a:p>
        </p:txBody>
      </p:sp>
      <p:sp>
        <p:nvSpPr>
          <p:cNvPr id="219" name="Google Shape;219;p17"/>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0" name="Google Shape;220;p17"/>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These five controls did not exist in the classical-cryptography enterprise. Each one is now an audit object.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18"/>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7" name="Google Shape;227;p18"/>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04  ·  THE CONVERGENCE</a:t>
            </a:r>
            <a:endParaRPr/>
          </a:p>
        </p:txBody>
      </p:sp>
      <p:sp>
        <p:nvSpPr>
          <p:cNvPr id="228" name="Google Shape;228;p18"/>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AI in the quantum world — attack and defense</a:t>
            </a:r>
            <a:endParaRPr/>
          </a:p>
        </p:txBody>
      </p:sp>
      <p:sp>
        <p:nvSpPr>
          <p:cNvPr id="229" name="Google Shape;229;p18"/>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30" name="Google Shape;230;p18"/>
          <p:cNvSpPr txBox="1"/>
          <p:nvPr/>
        </p:nvSpPr>
        <p:spPr>
          <a:xfrm>
            <a:off x="640080" y="1783080"/>
            <a:ext cx="539496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C44B3F"/>
                </a:solidFill>
                <a:latin typeface="Calibri"/>
                <a:ea typeface="Calibri"/>
                <a:cs typeface="Calibri"/>
                <a:sym typeface="Calibri"/>
              </a:rPr>
              <a:t>ATTACK SIDE  —  AI AS THE FORCE MULTIPLIER</a:t>
            </a:r>
            <a:endParaRPr/>
          </a:p>
        </p:txBody>
      </p:sp>
      <p:sp>
        <p:nvSpPr>
          <p:cNvPr id="231" name="Google Shape;231;p18"/>
          <p:cNvSpPr/>
          <p:nvPr/>
        </p:nvSpPr>
        <p:spPr>
          <a:xfrm>
            <a:off x="640080" y="2075688"/>
            <a:ext cx="539496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32" name="Google Shape;232;p18"/>
          <p:cNvSpPr txBox="1"/>
          <p:nvPr/>
        </p:nvSpPr>
        <p:spPr>
          <a:xfrm>
            <a:off x="640080" y="224028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Deep-learning side-channel attacks</a:t>
            </a:r>
            <a:endParaRPr/>
          </a:p>
        </p:txBody>
      </p:sp>
      <p:sp>
        <p:nvSpPr>
          <p:cNvPr id="233" name="Google Shape;233;p18"/>
          <p:cNvSpPr txBox="1"/>
          <p:nvPr/>
        </p:nvSpPr>
        <p:spPr>
          <a:xfrm>
            <a:off x="640080" y="253288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Google + ETH Zurich (2023): 94% AES key recovery in lab. TCHES 2025: single-trace attack on CRYSTALS-Kyber key gen.</a:t>
            </a:r>
            <a:endParaRPr/>
          </a:p>
        </p:txBody>
      </p:sp>
      <p:sp>
        <p:nvSpPr>
          <p:cNvPr id="234" name="Google Shape;234;p18"/>
          <p:cNvSpPr txBox="1"/>
          <p:nvPr/>
        </p:nvSpPr>
        <p:spPr>
          <a:xfrm>
            <a:off x="640080" y="320040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Defeats classical countermeasures</a:t>
            </a:r>
            <a:endParaRPr/>
          </a:p>
        </p:txBody>
      </p:sp>
      <p:sp>
        <p:nvSpPr>
          <p:cNvPr id="235" name="Google Shape;235;p18"/>
          <p:cNvSpPr txBox="1"/>
          <p:nvPr/>
        </p:nvSpPr>
        <p:spPr>
          <a:xfrm>
            <a:off x="640080" y="349300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Deep learning beats Rotating S-boxes Masking — a protection scheme specifically built to resist conventional power analysis.</a:t>
            </a:r>
            <a:endParaRPr/>
          </a:p>
        </p:txBody>
      </p:sp>
      <p:sp>
        <p:nvSpPr>
          <p:cNvPr id="236" name="Google Shape;236;p18"/>
          <p:cNvSpPr txBox="1"/>
          <p:nvPr/>
        </p:nvSpPr>
        <p:spPr>
          <a:xfrm>
            <a:off x="640080" y="416052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AI-assisted vulnerability discovery</a:t>
            </a:r>
            <a:endParaRPr/>
          </a:p>
        </p:txBody>
      </p:sp>
      <p:sp>
        <p:nvSpPr>
          <p:cNvPr id="237" name="Google Shape;237;p18"/>
          <p:cNvSpPr txBox="1"/>
          <p:nvPr/>
        </p:nvSpPr>
        <p:spPr>
          <a:xfrm>
            <a:off x="640080" y="445312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Microsoft 2025 Digital Defense Report: adversaries using generative AI to discover vulnerabilities, automate lateral movement, evade controls.</a:t>
            </a:r>
            <a:endParaRPr/>
          </a:p>
        </p:txBody>
      </p:sp>
      <p:sp>
        <p:nvSpPr>
          <p:cNvPr id="238" name="Google Shape;238;p18"/>
          <p:cNvSpPr txBox="1"/>
          <p:nvPr/>
        </p:nvSpPr>
        <p:spPr>
          <a:xfrm>
            <a:off x="640080" y="512064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Quantum AI on the horizon</a:t>
            </a:r>
            <a:endParaRPr/>
          </a:p>
        </p:txBody>
      </p:sp>
      <p:sp>
        <p:nvSpPr>
          <p:cNvPr id="239" name="Google Shape;239;p18"/>
          <p:cNvSpPr txBox="1"/>
          <p:nvPr/>
        </p:nvSpPr>
        <p:spPr>
          <a:xfrm>
            <a:off x="640080" y="541324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Quantum neural networks demonstrated for key recovery with reduced training time. QAI combines AI's pattern-finding with quantum speedup.</a:t>
            </a:r>
            <a:endParaRPr/>
          </a:p>
        </p:txBody>
      </p:sp>
      <p:sp>
        <p:nvSpPr>
          <p:cNvPr id="240" name="Google Shape;240;p18"/>
          <p:cNvSpPr txBox="1"/>
          <p:nvPr/>
        </p:nvSpPr>
        <p:spPr>
          <a:xfrm>
            <a:off x="6355080" y="1783080"/>
            <a:ext cx="539496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DEFENSE SIDE  —  AI AS THE GOVERNANCE ENABLER</a:t>
            </a:r>
            <a:endParaRPr/>
          </a:p>
        </p:txBody>
      </p:sp>
      <p:sp>
        <p:nvSpPr>
          <p:cNvPr id="241" name="Google Shape;241;p18"/>
          <p:cNvSpPr/>
          <p:nvPr/>
        </p:nvSpPr>
        <p:spPr>
          <a:xfrm>
            <a:off x="6355080" y="2075688"/>
            <a:ext cx="5394960" cy="13716"/>
          </a:xfrm>
          <a:prstGeom prst="rect">
            <a:avLst/>
          </a:prstGeom>
          <a:solidFill>
            <a:srgbClr val="121A2B"/>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2" name="Google Shape;242;p18"/>
          <p:cNvSpPr txBox="1"/>
          <p:nvPr/>
        </p:nvSpPr>
        <p:spPr>
          <a:xfrm>
            <a:off x="6355080" y="224028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AI-driven cryptographic discovery</a:t>
            </a:r>
            <a:endParaRPr/>
          </a:p>
        </p:txBody>
      </p:sp>
      <p:sp>
        <p:nvSpPr>
          <p:cNvPr id="243" name="Google Shape;243;p18"/>
          <p:cNvSpPr txBox="1"/>
          <p:nvPr/>
        </p:nvSpPr>
        <p:spPr>
          <a:xfrm>
            <a:off x="6355080" y="253288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ML-assisted CBOM generation across source code, binaries, containers, networks, cloud. Closes the 30% inventory gap most organizations have today.</a:t>
            </a:r>
            <a:endParaRPr/>
          </a:p>
        </p:txBody>
      </p:sp>
      <p:sp>
        <p:nvSpPr>
          <p:cNvPr id="244" name="Google Shape;244;p18"/>
          <p:cNvSpPr txBox="1"/>
          <p:nvPr/>
        </p:nvSpPr>
        <p:spPr>
          <a:xfrm>
            <a:off x="6355080" y="320040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Real-time anomaly detection</a:t>
            </a:r>
            <a:endParaRPr/>
          </a:p>
        </p:txBody>
      </p:sp>
      <p:sp>
        <p:nvSpPr>
          <p:cNvPr id="245" name="Google Shape;245;p18"/>
          <p:cNvSpPr txBox="1"/>
          <p:nvPr/>
        </p:nvSpPr>
        <p:spPr>
          <a:xfrm>
            <a:off x="6355080" y="349300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ML-aware mitigation in production — detect side-channel exploitation in real time, not after the breach.</a:t>
            </a:r>
            <a:endParaRPr/>
          </a:p>
        </p:txBody>
      </p:sp>
      <p:sp>
        <p:nvSpPr>
          <p:cNvPr id="246" name="Google Shape;246;p18"/>
          <p:cNvSpPr txBox="1"/>
          <p:nvPr/>
        </p:nvSpPr>
        <p:spPr>
          <a:xfrm>
            <a:off x="6355080" y="416052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AI must itself be governed</a:t>
            </a:r>
            <a:endParaRPr/>
          </a:p>
        </p:txBody>
      </p:sp>
      <p:sp>
        <p:nvSpPr>
          <p:cNvPr id="247" name="Google Shape;247;p18"/>
          <p:cNvSpPr txBox="1"/>
          <p:nvPr/>
        </p:nvSpPr>
        <p:spPr>
          <a:xfrm>
            <a:off x="6355080" y="445312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NIST AI RMF (Jan 2023) + ISO/IEC 42001 (Dec 2023) + EU AI Act (Aug 2025). Three frameworks — most enterprises align to all three.</a:t>
            </a:r>
            <a:endParaRPr/>
          </a:p>
        </p:txBody>
      </p:sp>
      <p:sp>
        <p:nvSpPr>
          <p:cNvPr id="248" name="Google Shape;248;p18"/>
          <p:cNvSpPr txBox="1"/>
          <p:nvPr/>
        </p:nvSpPr>
        <p:spPr>
          <a:xfrm>
            <a:off x="6355080" y="5120640"/>
            <a:ext cx="5394960" cy="2926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250" u="none" cap="none" strike="noStrike">
                <a:solidFill>
                  <a:srgbClr val="121A2B"/>
                </a:solidFill>
                <a:latin typeface="Calibri"/>
                <a:ea typeface="Calibri"/>
                <a:cs typeface="Calibri"/>
                <a:sym typeface="Calibri"/>
              </a:rPr>
              <a:t>New audit obligations</a:t>
            </a:r>
            <a:endParaRPr/>
          </a:p>
        </p:txBody>
      </p:sp>
      <p:sp>
        <p:nvSpPr>
          <p:cNvPr id="249" name="Google Shape;249;p18"/>
          <p:cNvSpPr txBox="1"/>
          <p:nvPr/>
        </p:nvSpPr>
        <p:spPr>
          <a:xfrm>
            <a:off x="6355080" y="5413248"/>
            <a:ext cx="539496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ISO 42001 has its own auditor standard (ISO 42006:2025). AI governance is no longer optional for regulated industries.</a:t>
            </a:r>
            <a:endParaRPr/>
          </a:p>
        </p:txBody>
      </p:sp>
      <p:sp>
        <p:nvSpPr>
          <p:cNvPr id="250" name="Google Shape;250;p18"/>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1" name="Google Shape;251;p18"/>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AI is accelerating attacks faster than enterprises are adopting it for defense. The gap is its own audit finding.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19"/>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8" name="Google Shape;258;p19"/>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THE GAP — AND WHO'S ALREADY AHEAD</a:t>
            </a:r>
            <a:endParaRPr/>
          </a:p>
        </p:txBody>
      </p:sp>
      <p:sp>
        <p:nvSpPr>
          <p:cNvPr id="259" name="Google Shape;259;p19"/>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Where we actually stand</a:t>
            </a:r>
            <a:endParaRPr/>
          </a:p>
        </p:txBody>
      </p:sp>
      <p:sp>
        <p:nvSpPr>
          <p:cNvPr id="260" name="Google Shape;260;p19"/>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1" name="Google Shape;261;p19"/>
          <p:cNvSpPr txBox="1"/>
          <p:nvPr/>
        </p:nvSpPr>
        <p:spPr>
          <a:xfrm>
            <a:off x="640080" y="1874519"/>
            <a:ext cx="3179978" cy="11887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8000" u="none" cap="none" strike="noStrike">
                <a:solidFill>
                  <a:srgbClr val="121A2B"/>
                </a:solidFill>
                <a:latin typeface="Calibri"/>
                <a:ea typeface="Calibri"/>
                <a:cs typeface="Calibri"/>
                <a:sym typeface="Calibri"/>
              </a:rPr>
              <a:t>69%</a:t>
            </a:r>
            <a:endParaRPr/>
          </a:p>
        </p:txBody>
      </p:sp>
      <p:sp>
        <p:nvSpPr>
          <p:cNvPr id="262" name="Google Shape;262;p19"/>
          <p:cNvSpPr/>
          <p:nvPr/>
        </p:nvSpPr>
        <p:spPr>
          <a:xfrm>
            <a:off x="640080" y="3154679"/>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3" name="Google Shape;263;p19"/>
          <p:cNvSpPr txBox="1"/>
          <p:nvPr/>
        </p:nvSpPr>
        <p:spPr>
          <a:xfrm>
            <a:off x="640080" y="3291839"/>
            <a:ext cx="3179978"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200" u="none" cap="none" strike="noStrike">
                <a:solidFill>
                  <a:srgbClr val="2A3242"/>
                </a:solidFill>
                <a:latin typeface="Calibri"/>
                <a:ea typeface="Calibri"/>
                <a:cs typeface="Calibri"/>
                <a:sym typeface="Calibri"/>
              </a:rPr>
              <a:t>recognize quantum as a serious threat to current encryption.</a:t>
            </a:r>
            <a:endParaRPr/>
          </a:p>
        </p:txBody>
      </p:sp>
      <p:sp>
        <p:nvSpPr>
          <p:cNvPr id="264" name="Google Shape;264;p19"/>
          <p:cNvSpPr txBox="1"/>
          <p:nvPr/>
        </p:nvSpPr>
        <p:spPr>
          <a:xfrm>
            <a:off x="4277258" y="1874519"/>
            <a:ext cx="3179978" cy="11887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8000" u="none" cap="none" strike="noStrike">
                <a:solidFill>
                  <a:srgbClr val="121A2B"/>
                </a:solidFill>
                <a:latin typeface="Calibri"/>
                <a:ea typeface="Calibri"/>
                <a:cs typeface="Calibri"/>
                <a:sym typeface="Calibri"/>
              </a:rPr>
              <a:t>5%</a:t>
            </a:r>
            <a:endParaRPr/>
          </a:p>
        </p:txBody>
      </p:sp>
      <p:sp>
        <p:nvSpPr>
          <p:cNvPr id="265" name="Google Shape;265;p19"/>
          <p:cNvSpPr/>
          <p:nvPr/>
        </p:nvSpPr>
        <p:spPr>
          <a:xfrm>
            <a:off x="4277258" y="3154679"/>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6" name="Google Shape;266;p19"/>
          <p:cNvSpPr txBox="1"/>
          <p:nvPr/>
        </p:nvSpPr>
        <p:spPr>
          <a:xfrm>
            <a:off x="4277258" y="3291839"/>
            <a:ext cx="3179978"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200" u="none" cap="none" strike="noStrike">
                <a:solidFill>
                  <a:srgbClr val="2A3242"/>
                </a:solidFill>
                <a:latin typeface="Calibri"/>
                <a:ea typeface="Calibri"/>
                <a:cs typeface="Calibri"/>
                <a:sym typeface="Calibri"/>
              </a:rPr>
              <a:t>have actually deployed any form of quantum-safe encryption.</a:t>
            </a:r>
            <a:endParaRPr/>
          </a:p>
        </p:txBody>
      </p:sp>
      <p:sp>
        <p:nvSpPr>
          <p:cNvPr id="267" name="Google Shape;267;p19"/>
          <p:cNvSpPr txBox="1"/>
          <p:nvPr/>
        </p:nvSpPr>
        <p:spPr>
          <a:xfrm>
            <a:off x="7914436" y="1874519"/>
            <a:ext cx="3179978" cy="11887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8000" u="none" cap="none" strike="noStrike">
                <a:solidFill>
                  <a:srgbClr val="121A2B"/>
                </a:solidFill>
                <a:latin typeface="Calibri"/>
                <a:ea typeface="Calibri"/>
                <a:cs typeface="Calibri"/>
                <a:sym typeface="Calibri"/>
              </a:rPr>
              <a:t>91%</a:t>
            </a:r>
            <a:endParaRPr/>
          </a:p>
        </p:txBody>
      </p:sp>
      <p:sp>
        <p:nvSpPr>
          <p:cNvPr id="268" name="Google Shape;268;p19"/>
          <p:cNvSpPr/>
          <p:nvPr/>
        </p:nvSpPr>
        <p:spPr>
          <a:xfrm>
            <a:off x="7914436" y="3154679"/>
            <a:ext cx="457200" cy="27432"/>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19"/>
          <p:cNvSpPr txBox="1"/>
          <p:nvPr/>
        </p:nvSpPr>
        <p:spPr>
          <a:xfrm>
            <a:off x="7914436" y="3291839"/>
            <a:ext cx="3179978" cy="7772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200" u="none" cap="none" strike="noStrike">
                <a:solidFill>
                  <a:srgbClr val="2A3242"/>
                </a:solidFill>
                <a:latin typeface="Calibri"/>
                <a:ea typeface="Calibri"/>
                <a:cs typeface="Calibri"/>
                <a:sym typeface="Calibri"/>
              </a:rPr>
              <a:t>have no formal post-quantum migration roadmap.</a:t>
            </a:r>
            <a:endParaRPr/>
          </a:p>
        </p:txBody>
      </p:sp>
      <p:sp>
        <p:nvSpPr>
          <p:cNvPr id="270" name="Google Shape;270;p19"/>
          <p:cNvSpPr/>
          <p:nvPr/>
        </p:nvSpPr>
        <p:spPr>
          <a:xfrm>
            <a:off x="640080" y="4297680"/>
            <a:ext cx="10908792" cy="13716"/>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1" name="Google Shape;271;p19"/>
          <p:cNvSpPr txBox="1"/>
          <p:nvPr/>
        </p:nvSpPr>
        <p:spPr>
          <a:xfrm>
            <a:off x="640080" y="4416552"/>
            <a:ext cx="100584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00" u="none" cap="none" strike="noStrike">
                <a:solidFill>
                  <a:srgbClr val="1B4D5F"/>
                </a:solidFill>
                <a:latin typeface="Calibri"/>
                <a:ea typeface="Calibri"/>
                <a:cs typeface="Calibri"/>
                <a:sym typeface="Calibri"/>
              </a:rPr>
              <a:t>MEANWHILE, AT INTERNET SCALE</a:t>
            </a:r>
            <a:endParaRPr/>
          </a:p>
        </p:txBody>
      </p:sp>
      <p:sp>
        <p:nvSpPr>
          <p:cNvPr id="272" name="Google Shape;272;p19"/>
          <p:cNvSpPr txBox="1"/>
          <p:nvPr/>
        </p:nvSpPr>
        <p:spPr>
          <a:xfrm>
            <a:off x="640080" y="4736592"/>
            <a:ext cx="14630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600" u="none" cap="none" strike="noStrike">
                <a:solidFill>
                  <a:srgbClr val="1B4D5F"/>
                </a:solidFill>
                <a:latin typeface="Calibri"/>
                <a:ea typeface="Calibri"/>
                <a:cs typeface="Calibri"/>
                <a:sym typeface="Calibri"/>
              </a:rPr>
              <a:t>&gt; 50%</a:t>
            </a:r>
            <a:endParaRPr/>
          </a:p>
        </p:txBody>
      </p:sp>
      <p:sp>
        <p:nvSpPr>
          <p:cNvPr id="273" name="Google Shape;273;p19"/>
          <p:cNvSpPr txBox="1"/>
          <p:nvPr/>
        </p:nvSpPr>
        <p:spPr>
          <a:xfrm>
            <a:off x="2194560" y="4782312"/>
            <a:ext cx="941832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Cloudflare network — human-initiated traffic on PQ key agreement (Oct 2025).</a:t>
            </a:r>
            <a:endParaRPr/>
          </a:p>
        </p:txBody>
      </p:sp>
      <p:sp>
        <p:nvSpPr>
          <p:cNvPr id="274" name="Google Shape;274;p19"/>
          <p:cNvSpPr txBox="1"/>
          <p:nvPr/>
        </p:nvSpPr>
        <p:spPr>
          <a:xfrm>
            <a:off x="640080" y="5102352"/>
            <a:ext cx="14630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600" u="none" cap="none" strike="noStrike">
                <a:solidFill>
                  <a:srgbClr val="1B4D5F"/>
                </a:solidFill>
                <a:latin typeface="Calibri"/>
                <a:ea typeface="Calibri"/>
                <a:cs typeface="Calibri"/>
                <a:sym typeface="Calibri"/>
              </a:rPr>
              <a:t>Billions</a:t>
            </a:r>
            <a:endParaRPr/>
          </a:p>
        </p:txBody>
      </p:sp>
      <p:sp>
        <p:nvSpPr>
          <p:cNvPr id="275" name="Google Shape;275;p19"/>
          <p:cNvSpPr txBox="1"/>
          <p:nvPr/>
        </p:nvSpPr>
        <p:spPr>
          <a:xfrm>
            <a:off x="2194560" y="5148072"/>
            <a:ext cx="941832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iMessage users on Apple's PQ3 hybrid protocol since February 2024.</a:t>
            </a:r>
            <a:endParaRPr/>
          </a:p>
        </p:txBody>
      </p:sp>
      <p:sp>
        <p:nvSpPr>
          <p:cNvPr id="276" name="Google Shape;276;p19"/>
          <p:cNvSpPr txBox="1"/>
          <p:nvPr/>
        </p:nvSpPr>
        <p:spPr>
          <a:xfrm>
            <a:off x="640080" y="5468112"/>
            <a:ext cx="14630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600" u="none" cap="none" strike="noStrike">
                <a:solidFill>
                  <a:srgbClr val="1B4D5F"/>
                </a:solidFill>
                <a:latin typeface="Calibri"/>
                <a:ea typeface="Calibri"/>
                <a:cs typeface="Calibri"/>
                <a:sym typeface="Calibri"/>
              </a:rPr>
              <a:t>2B+</a:t>
            </a:r>
            <a:endParaRPr/>
          </a:p>
        </p:txBody>
      </p:sp>
      <p:sp>
        <p:nvSpPr>
          <p:cNvPr id="277" name="Google Shape;277;p19"/>
          <p:cNvSpPr txBox="1"/>
          <p:nvPr/>
        </p:nvSpPr>
        <p:spPr>
          <a:xfrm>
            <a:off x="2194560" y="5513832"/>
            <a:ext cx="941832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WhatsApp / Signal users on PQXDH since September 2023.</a:t>
            </a:r>
            <a:endParaRPr/>
          </a:p>
        </p:txBody>
      </p:sp>
      <p:sp>
        <p:nvSpPr>
          <p:cNvPr id="278" name="Google Shape;278;p19"/>
          <p:cNvSpPr txBox="1"/>
          <p:nvPr/>
        </p:nvSpPr>
        <p:spPr>
          <a:xfrm>
            <a:off x="640080" y="5833872"/>
            <a:ext cx="14630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600" u="none" cap="none" strike="noStrike">
                <a:solidFill>
                  <a:srgbClr val="1B4D5F"/>
                </a:solidFill>
                <a:latin typeface="Calibri"/>
                <a:ea typeface="Calibri"/>
                <a:cs typeface="Calibri"/>
                <a:sym typeface="Calibri"/>
              </a:rPr>
              <a:t>47+</a:t>
            </a:r>
            <a:endParaRPr/>
          </a:p>
        </p:txBody>
      </p:sp>
      <p:sp>
        <p:nvSpPr>
          <p:cNvPr id="279" name="Google Shape;279;p19"/>
          <p:cNvSpPr txBox="1"/>
          <p:nvPr/>
        </p:nvSpPr>
        <p:spPr>
          <a:xfrm>
            <a:off x="2194560" y="5879592"/>
            <a:ext cx="941832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100" u="none" cap="none" strike="noStrike">
                <a:solidFill>
                  <a:srgbClr val="2A3242"/>
                </a:solidFill>
                <a:latin typeface="Calibri"/>
                <a:ea typeface="Calibri"/>
                <a:cs typeface="Calibri"/>
                <a:sym typeface="Calibri"/>
              </a:rPr>
              <a:t>industry collaborators in NIST NCCoE SP 1800-38 — including AWS, Microsoft, JPMorgan.</a:t>
            </a:r>
            <a:endParaRPr/>
          </a:p>
        </p:txBody>
      </p:sp>
      <p:sp>
        <p:nvSpPr>
          <p:cNvPr id="280" name="Google Shape;280;p19"/>
          <p:cNvSpPr txBox="1"/>
          <p:nvPr/>
        </p:nvSpPr>
        <p:spPr>
          <a:xfrm>
            <a:off x="640080" y="6400800"/>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900" u="none" cap="none" strike="noStrike">
                <a:solidFill>
                  <a:srgbClr val="6B7380"/>
                </a:solidFill>
                <a:latin typeface="Calibri"/>
                <a:ea typeface="Calibri"/>
                <a:cs typeface="Calibri"/>
                <a:sym typeface="Calibri"/>
              </a:rPr>
              <a:t>Sources: DigiCert May 2025 (n=1,042); TCG State of PQC Readiness 2025; Cloudflare Radar; Apple Security; Signal; NIST NCCoE.</a:t>
            </a:r>
            <a:endParaRPr/>
          </a:p>
        </p:txBody>
      </p:sp>
      <p:sp>
        <p:nvSpPr>
          <p:cNvPr id="281" name="Google Shape;281;p19"/>
          <p:cNvSpPr txBox="1"/>
          <p:nvPr/>
        </p:nvSpPr>
        <p:spPr>
          <a:xfrm>
            <a:off x="640080" y="6647688"/>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The capability is shipping. The discipline to deploy it is the gap.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20"/>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8" name="Google Shape;288;p20"/>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GLOBAL LANDSCAPE — THE PATTERN, NOT THE LIST</a:t>
            </a:r>
            <a:endParaRPr/>
          </a:p>
        </p:txBody>
      </p:sp>
      <p:sp>
        <p:nvSpPr>
          <p:cNvPr id="289" name="Google Shape;289;p20"/>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Three jurisdictions, three philosophies</a:t>
            </a:r>
            <a:endParaRPr/>
          </a:p>
        </p:txBody>
      </p:sp>
      <p:sp>
        <p:nvSpPr>
          <p:cNvPr id="290" name="Google Shape;290;p20"/>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1" name="Google Shape;291;p20"/>
          <p:cNvSpPr txBox="1"/>
          <p:nvPr/>
        </p:nvSpPr>
        <p:spPr>
          <a:xfrm>
            <a:off x="640080" y="1828800"/>
            <a:ext cx="35204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United States</a:t>
            </a:r>
            <a:endParaRPr/>
          </a:p>
        </p:txBody>
      </p:sp>
      <p:sp>
        <p:nvSpPr>
          <p:cNvPr id="292" name="Google Shape;292;p20"/>
          <p:cNvSpPr txBox="1"/>
          <p:nvPr/>
        </p:nvSpPr>
        <p:spPr>
          <a:xfrm>
            <a:off x="64008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100" u="none" cap="none" strike="noStrike">
                <a:solidFill>
                  <a:srgbClr val="1B4D5F"/>
                </a:solidFill>
                <a:latin typeface="Calibri"/>
                <a:ea typeface="Calibri"/>
                <a:cs typeface="Calibri"/>
                <a:sym typeface="Calibri"/>
              </a:rPr>
              <a:t>Mandate first</a:t>
            </a:r>
            <a:endParaRPr/>
          </a:p>
        </p:txBody>
      </p:sp>
      <p:sp>
        <p:nvSpPr>
          <p:cNvPr id="293" name="Google Shape;293;p20"/>
          <p:cNvSpPr/>
          <p:nvPr/>
        </p:nvSpPr>
        <p:spPr>
          <a:xfrm>
            <a:off x="640080" y="251460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4" name="Google Shape;294;p20"/>
          <p:cNvSpPr txBox="1"/>
          <p:nvPr/>
        </p:nvSpPr>
        <p:spPr>
          <a:xfrm>
            <a:off x="640080" y="2697480"/>
            <a:ext cx="3520440" cy="13716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CNSA 2.0 — PQC for new National Security Systems by Jan 2027. Full transition by 2033. CISA Jan 2026 procurement guidance.</a:t>
            </a:r>
            <a:endParaRPr/>
          </a:p>
        </p:txBody>
      </p:sp>
      <p:sp>
        <p:nvSpPr>
          <p:cNvPr id="295" name="Google Shape;295;p20"/>
          <p:cNvSpPr txBox="1"/>
          <p:nvPr/>
        </p:nvSpPr>
        <p:spPr>
          <a:xfrm>
            <a:off x="640080" y="4251960"/>
            <a:ext cx="35204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21A2B"/>
                </a:solidFill>
                <a:latin typeface="Calibri"/>
                <a:ea typeface="Calibri"/>
                <a:cs typeface="Calibri"/>
                <a:sym typeface="Calibri"/>
              </a:rPr>
              <a:t>Position on hybrid:  discourages.  Pure PQC preferred.</a:t>
            </a:r>
            <a:endParaRPr/>
          </a:p>
        </p:txBody>
      </p:sp>
      <p:sp>
        <p:nvSpPr>
          <p:cNvPr id="296" name="Google Shape;296;p20"/>
          <p:cNvSpPr txBox="1"/>
          <p:nvPr/>
        </p:nvSpPr>
        <p:spPr>
          <a:xfrm>
            <a:off x="640080" y="4800600"/>
            <a:ext cx="3520440" cy="12801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00" u="none" cap="none" strike="noStrike">
                <a:solidFill>
                  <a:srgbClr val="6B7380"/>
                </a:solidFill>
                <a:latin typeface="Calibri"/>
                <a:ea typeface="Calibri"/>
                <a:cs typeface="Calibri"/>
                <a:sym typeface="Calibri"/>
              </a:rPr>
              <a:t>Implication for you:  if you sell to or operate in federal supply chain, hard deadlines apply now.</a:t>
            </a:r>
            <a:endParaRPr/>
          </a:p>
        </p:txBody>
      </p:sp>
      <p:sp>
        <p:nvSpPr>
          <p:cNvPr id="297" name="Google Shape;297;p20"/>
          <p:cNvSpPr txBox="1"/>
          <p:nvPr/>
        </p:nvSpPr>
        <p:spPr>
          <a:xfrm>
            <a:off x="4343400" y="1828800"/>
            <a:ext cx="35204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European Union</a:t>
            </a:r>
            <a:endParaRPr/>
          </a:p>
        </p:txBody>
      </p:sp>
      <p:sp>
        <p:nvSpPr>
          <p:cNvPr id="298" name="Google Shape;298;p20"/>
          <p:cNvSpPr txBox="1"/>
          <p:nvPr/>
        </p:nvSpPr>
        <p:spPr>
          <a:xfrm>
            <a:off x="434340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100" u="none" cap="none" strike="noStrike">
                <a:solidFill>
                  <a:srgbClr val="1B4D5F"/>
                </a:solidFill>
                <a:latin typeface="Calibri"/>
                <a:ea typeface="Calibri"/>
                <a:cs typeface="Calibri"/>
                <a:sym typeface="Calibri"/>
              </a:rPr>
              <a:t>Coordinated roadmap</a:t>
            </a:r>
            <a:endParaRPr/>
          </a:p>
        </p:txBody>
      </p:sp>
      <p:sp>
        <p:nvSpPr>
          <p:cNvPr id="299" name="Google Shape;299;p20"/>
          <p:cNvSpPr/>
          <p:nvPr/>
        </p:nvSpPr>
        <p:spPr>
          <a:xfrm>
            <a:off x="4343400" y="251460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00" name="Google Shape;300;p20"/>
          <p:cNvSpPr txBox="1"/>
          <p:nvPr/>
        </p:nvSpPr>
        <p:spPr>
          <a:xfrm>
            <a:off x="4343400" y="2697480"/>
            <a:ext cx="3520440" cy="13716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Member-state migration plans due end-2026. Critical infrastructure by 2030. Full transition by 2035. Germany's BSI mandates hybrid + endorses FrodoKEM and Classic McEliece beyond NIST set.</a:t>
            </a:r>
            <a:endParaRPr/>
          </a:p>
        </p:txBody>
      </p:sp>
      <p:sp>
        <p:nvSpPr>
          <p:cNvPr id="301" name="Google Shape;301;p20"/>
          <p:cNvSpPr txBox="1"/>
          <p:nvPr/>
        </p:nvSpPr>
        <p:spPr>
          <a:xfrm>
            <a:off x="4343400" y="4251960"/>
            <a:ext cx="35204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21A2B"/>
                </a:solidFill>
                <a:latin typeface="Calibri"/>
                <a:ea typeface="Calibri"/>
                <a:cs typeface="Calibri"/>
                <a:sym typeface="Calibri"/>
              </a:rPr>
              <a:t>Position on hybrid:  recommends as transition step.</a:t>
            </a:r>
            <a:endParaRPr/>
          </a:p>
        </p:txBody>
      </p:sp>
      <p:sp>
        <p:nvSpPr>
          <p:cNvPr id="302" name="Google Shape;302;p20"/>
          <p:cNvSpPr txBox="1"/>
          <p:nvPr/>
        </p:nvSpPr>
        <p:spPr>
          <a:xfrm>
            <a:off x="4343400" y="4800600"/>
            <a:ext cx="3520440" cy="12801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00" u="none" cap="none" strike="noStrike">
                <a:solidFill>
                  <a:srgbClr val="6B7380"/>
                </a:solidFill>
                <a:latin typeface="Calibri"/>
                <a:ea typeface="Calibri"/>
                <a:cs typeface="Calibri"/>
                <a:sym typeface="Calibri"/>
              </a:rPr>
              <a:t>Implication for you:  multi-algorithm support required for cross-border products. BSI's choices may diverge from NIST's.</a:t>
            </a:r>
            <a:endParaRPr/>
          </a:p>
        </p:txBody>
      </p:sp>
      <p:sp>
        <p:nvSpPr>
          <p:cNvPr id="303" name="Google Shape;303;p20"/>
          <p:cNvSpPr txBox="1"/>
          <p:nvPr/>
        </p:nvSpPr>
        <p:spPr>
          <a:xfrm>
            <a:off x="8046720" y="1828800"/>
            <a:ext cx="3520440" cy="32004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500" u="none" cap="none" strike="noStrike">
                <a:solidFill>
                  <a:srgbClr val="121A2B"/>
                </a:solidFill>
                <a:latin typeface="Calibri"/>
                <a:ea typeface="Calibri"/>
                <a:cs typeface="Calibri"/>
                <a:sym typeface="Calibri"/>
              </a:rPr>
              <a:t>Australia (ASD)</a:t>
            </a:r>
            <a:endParaRPr/>
          </a:p>
        </p:txBody>
      </p:sp>
      <p:sp>
        <p:nvSpPr>
          <p:cNvPr id="304" name="Google Shape;304;p20"/>
          <p:cNvSpPr txBox="1"/>
          <p:nvPr/>
        </p:nvSpPr>
        <p:spPr>
          <a:xfrm>
            <a:off x="804672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100" u="none" cap="none" strike="noStrike">
                <a:solidFill>
                  <a:srgbClr val="1B4D5F"/>
                </a:solidFill>
                <a:latin typeface="Calibri"/>
                <a:ea typeface="Calibri"/>
                <a:cs typeface="Calibri"/>
                <a:sym typeface="Calibri"/>
              </a:rPr>
              <a:t>Aggressive pure-PQC</a:t>
            </a:r>
            <a:endParaRPr/>
          </a:p>
        </p:txBody>
      </p:sp>
      <p:sp>
        <p:nvSpPr>
          <p:cNvPr id="305" name="Google Shape;305;p20"/>
          <p:cNvSpPr/>
          <p:nvPr/>
        </p:nvSpPr>
        <p:spPr>
          <a:xfrm>
            <a:off x="8046720" y="251460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06" name="Google Shape;306;p20"/>
          <p:cNvSpPr txBox="1"/>
          <p:nvPr/>
        </p:nvSpPr>
        <p:spPr>
          <a:xfrm>
            <a:off x="8046720" y="2697480"/>
            <a:ext cx="3520440" cy="13716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50" u="none" cap="none" strike="noStrike">
                <a:solidFill>
                  <a:srgbClr val="2A3242"/>
                </a:solidFill>
                <a:latin typeface="Calibri"/>
                <a:ea typeface="Calibri"/>
                <a:cs typeface="Calibri"/>
                <a:sym typeface="Calibri"/>
              </a:rPr>
              <a:t>All classical public-key cryptography eliminated by 2030. ML-KEM-1024 minimum. Most aggressive timeline globally.</a:t>
            </a:r>
            <a:endParaRPr/>
          </a:p>
        </p:txBody>
      </p:sp>
      <p:sp>
        <p:nvSpPr>
          <p:cNvPr id="307" name="Google Shape;307;p20"/>
          <p:cNvSpPr txBox="1"/>
          <p:nvPr/>
        </p:nvSpPr>
        <p:spPr>
          <a:xfrm>
            <a:off x="8046720" y="4251960"/>
            <a:ext cx="3520440" cy="4572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21A2B"/>
                </a:solidFill>
                <a:latin typeface="Calibri"/>
                <a:ea typeface="Calibri"/>
                <a:cs typeface="Calibri"/>
                <a:sym typeface="Calibri"/>
              </a:rPr>
              <a:t>Position on hybrid:  does not recommend. Pure PQC only.</a:t>
            </a:r>
            <a:endParaRPr/>
          </a:p>
        </p:txBody>
      </p:sp>
      <p:sp>
        <p:nvSpPr>
          <p:cNvPr id="308" name="Google Shape;308;p20"/>
          <p:cNvSpPr txBox="1"/>
          <p:nvPr/>
        </p:nvSpPr>
        <p:spPr>
          <a:xfrm>
            <a:off x="8046720" y="4800600"/>
            <a:ext cx="3520440" cy="12801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00" u="none" cap="none" strike="noStrike">
                <a:solidFill>
                  <a:srgbClr val="6B7380"/>
                </a:solidFill>
                <a:latin typeface="Calibri"/>
                <a:ea typeface="Calibri"/>
                <a:cs typeface="Calibri"/>
                <a:sym typeface="Calibri"/>
              </a:rPr>
              <a:t>Implication for you:  if your data or customers touch Australia, your timeline just got compressed.</a:t>
            </a:r>
            <a:endParaRPr/>
          </a:p>
        </p:txBody>
      </p:sp>
      <p:sp>
        <p:nvSpPr>
          <p:cNvPr id="309" name="Google Shape;309;p20"/>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10" name="Google Shape;310;p20"/>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1" lang="en-US" sz="1100" u="none" cap="none" strike="noStrike">
                <a:solidFill>
                  <a:srgbClr val="1B4D5F"/>
                </a:solidFill>
                <a:latin typeface="Calibri"/>
                <a:ea typeface="Calibri"/>
                <a:cs typeface="Calibri"/>
                <a:sym typeface="Calibri"/>
              </a:rPr>
              <a:t>If you operate cross-border, the most stringent applicable jurisdiction governs. UK, UAE, Singapore align broadly with EU; Japan and Korea are watching the US.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21"/>
          <p:cNvSpPr/>
          <p:nvPr/>
        </p:nvSpPr>
        <p:spPr>
          <a:xfrm>
            <a:off x="0" y="0"/>
            <a:ext cx="12191695" cy="6858000"/>
          </a:xfrm>
          <a:prstGeom prst="rect">
            <a:avLst/>
          </a:prstGeom>
          <a:solidFill>
            <a:srgbClr val="FAFAF7"/>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17" name="Google Shape;317;p21"/>
          <p:cNvSpPr txBox="1"/>
          <p:nvPr/>
        </p:nvSpPr>
        <p:spPr>
          <a:xfrm>
            <a:off x="640080" y="502920"/>
            <a:ext cx="109728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050" u="none" cap="none" strike="noStrike">
                <a:solidFill>
                  <a:srgbClr val="1B4D5F"/>
                </a:solidFill>
                <a:latin typeface="Calibri"/>
                <a:ea typeface="Calibri"/>
                <a:cs typeface="Calibri"/>
                <a:sym typeface="Calibri"/>
              </a:rPr>
              <a:t>05  ·  MIGRATION MATH</a:t>
            </a:r>
            <a:endParaRPr/>
          </a:p>
        </p:txBody>
      </p:sp>
      <p:sp>
        <p:nvSpPr>
          <p:cNvPr id="318" name="Google Shape;318;p21"/>
          <p:cNvSpPr txBox="1"/>
          <p:nvPr/>
        </p:nvSpPr>
        <p:spPr>
          <a:xfrm>
            <a:off x="640080" y="777240"/>
            <a:ext cx="1097280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3000" u="none" cap="none" strike="noStrike">
                <a:solidFill>
                  <a:srgbClr val="121A2B"/>
                </a:solidFill>
                <a:latin typeface="Calibri"/>
                <a:ea typeface="Calibri"/>
                <a:cs typeface="Calibri"/>
                <a:sym typeface="Calibri"/>
              </a:rPr>
              <a:t>Three sizes, three playbooks, three timelines</a:t>
            </a:r>
            <a:endParaRPr/>
          </a:p>
        </p:txBody>
      </p:sp>
      <p:sp>
        <p:nvSpPr>
          <p:cNvPr id="319" name="Google Shape;319;p21"/>
          <p:cNvSpPr/>
          <p:nvPr/>
        </p:nvSpPr>
        <p:spPr>
          <a:xfrm>
            <a:off x="640080" y="1554480"/>
            <a:ext cx="640080" cy="36576"/>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20" name="Google Shape;320;p21"/>
          <p:cNvSpPr txBox="1"/>
          <p:nvPr/>
        </p:nvSpPr>
        <p:spPr>
          <a:xfrm>
            <a:off x="640080" y="1828800"/>
            <a:ext cx="35204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21A2B"/>
                </a:solidFill>
                <a:latin typeface="Calibri"/>
                <a:ea typeface="Calibri"/>
                <a:cs typeface="Calibri"/>
                <a:sym typeface="Calibri"/>
              </a:rPr>
              <a:t>Small</a:t>
            </a:r>
            <a:endParaRPr/>
          </a:p>
        </p:txBody>
      </p:sp>
      <p:sp>
        <p:nvSpPr>
          <p:cNvPr id="321" name="Google Shape;321;p21"/>
          <p:cNvSpPr txBox="1"/>
          <p:nvPr/>
        </p:nvSpPr>
        <p:spPr>
          <a:xfrm>
            <a:off x="64008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Under ~500 employees</a:t>
            </a:r>
            <a:endParaRPr/>
          </a:p>
        </p:txBody>
      </p:sp>
      <p:sp>
        <p:nvSpPr>
          <p:cNvPr id="322" name="Google Shape;322;p21"/>
          <p:cNvSpPr txBox="1"/>
          <p:nvPr/>
        </p:nvSpPr>
        <p:spPr>
          <a:xfrm>
            <a:off x="640080" y="2514600"/>
            <a:ext cx="352044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1B4D5F"/>
                </a:solidFill>
                <a:latin typeface="Calibri"/>
                <a:ea typeface="Calibri"/>
                <a:cs typeface="Calibri"/>
                <a:sym typeface="Calibri"/>
              </a:rPr>
              <a:t>5 – 7 years</a:t>
            </a:r>
            <a:endParaRPr/>
          </a:p>
        </p:txBody>
      </p:sp>
      <p:sp>
        <p:nvSpPr>
          <p:cNvPr id="323" name="Google Shape;323;p21"/>
          <p:cNvSpPr/>
          <p:nvPr/>
        </p:nvSpPr>
        <p:spPr>
          <a:xfrm>
            <a:off x="640080" y="301752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24" name="Google Shape;324;p21"/>
          <p:cNvSpPr txBox="1"/>
          <p:nvPr/>
        </p:nvSpPr>
        <p:spPr>
          <a:xfrm>
            <a:off x="640080" y="3154680"/>
            <a:ext cx="352044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2A3242"/>
                </a:solidFill>
                <a:latin typeface="Calibri"/>
                <a:ea typeface="Calibri"/>
                <a:cs typeface="Calibri"/>
                <a:sym typeface="Calibri"/>
              </a:rPr>
              <a:t>Bottleneck:  Vendor ecosystem readiness.</a:t>
            </a:r>
            <a:endParaRPr/>
          </a:p>
        </p:txBody>
      </p:sp>
      <p:sp>
        <p:nvSpPr>
          <p:cNvPr id="325" name="Google Shape;325;p21"/>
          <p:cNvSpPr txBox="1"/>
          <p:nvPr/>
        </p:nvSpPr>
        <p:spPr>
          <a:xfrm>
            <a:off x="640080" y="388620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26" name="Google Shape;326;p21"/>
          <p:cNvSpPr txBox="1"/>
          <p:nvPr/>
        </p:nvSpPr>
        <p:spPr>
          <a:xfrm>
            <a:off x="868680" y="388620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Procurement language in every renewal — require documented PQC roadmap.</a:t>
            </a:r>
            <a:endParaRPr/>
          </a:p>
        </p:txBody>
      </p:sp>
      <p:sp>
        <p:nvSpPr>
          <p:cNvPr id="327" name="Google Shape;327;p21"/>
          <p:cNvSpPr txBox="1"/>
          <p:nvPr/>
        </p:nvSpPr>
        <p:spPr>
          <a:xfrm>
            <a:off x="640080" y="466344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28" name="Google Shape;328;p21"/>
          <p:cNvSpPr txBox="1"/>
          <p:nvPr/>
        </p:nvSpPr>
        <p:spPr>
          <a:xfrm>
            <a:off x="868680" y="466344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Ask vendors specifically:  FIPS 203/204/205 timelines, FIPS 140-3 status.</a:t>
            </a:r>
            <a:endParaRPr/>
          </a:p>
        </p:txBody>
      </p:sp>
      <p:sp>
        <p:nvSpPr>
          <p:cNvPr id="329" name="Google Shape;329;p21"/>
          <p:cNvSpPr txBox="1"/>
          <p:nvPr/>
        </p:nvSpPr>
        <p:spPr>
          <a:xfrm>
            <a:off x="640080" y="5440679"/>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30" name="Google Shape;330;p21"/>
          <p:cNvSpPr txBox="1"/>
          <p:nvPr/>
        </p:nvSpPr>
        <p:spPr>
          <a:xfrm>
            <a:off x="868680" y="5440679"/>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Inventory by data sensitivity — that's your priority queue.</a:t>
            </a:r>
            <a:endParaRPr/>
          </a:p>
        </p:txBody>
      </p:sp>
      <p:sp>
        <p:nvSpPr>
          <p:cNvPr id="331" name="Google Shape;331;p21"/>
          <p:cNvSpPr txBox="1"/>
          <p:nvPr/>
        </p:nvSpPr>
        <p:spPr>
          <a:xfrm>
            <a:off x="4343400" y="1828800"/>
            <a:ext cx="35204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21A2B"/>
                </a:solidFill>
                <a:latin typeface="Calibri"/>
                <a:ea typeface="Calibri"/>
                <a:cs typeface="Calibri"/>
                <a:sym typeface="Calibri"/>
              </a:rPr>
              <a:t>Mid-size</a:t>
            </a:r>
            <a:endParaRPr/>
          </a:p>
        </p:txBody>
      </p:sp>
      <p:sp>
        <p:nvSpPr>
          <p:cNvPr id="332" name="Google Shape;332;p21"/>
          <p:cNvSpPr txBox="1"/>
          <p:nvPr/>
        </p:nvSpPr>
        <p:spPr>
          <a:xfrm>
            <a:off x="434340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500 – 10,000 employees</a:t>
            </a:r>
            <a:endParaRPr/>
          </a:p>
        </p:txBody>
      </p:sp>
      <p:sp>
        <p:nvSpPr>
          <p:cNvPr id="333" name="Google Shape;333;p21"/>
          <p:cNvSpPr txBox="1"/>
          <p:nvPr/>
        </p:nvSpPr>
        <p:spPr>
          <a:xfrm>
            <a:off x="4343400" y="2514600"/>
            <a:ext cx="352044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1B4D5F"/>
                </a:solidFill>
                <a:latin typeface="Calibri"/>
                <a:ea typeface="Calibri"/>
                <a:cs typeface="Calibri"/>
                <a:sym typeface="Calibri"/>
              </a:rPr>
              <a:t>8 – 12 years</a:t>
            </a:r>
            <a:endParaRPr/>
          </a:p>
        </p:txBody>
      </p:sp>
      <p:sp>
        <p:nvSpPr>
          <p:cNvPr id="334" name="Google Shape;334;p21"/>
          <p:cNvSpPr/>
          <p:nvPr/>
        </p:nvSpPr>
        <p:spPr>
          <a:xfrm>
            <a:off x="4343400" y="301752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35" name="Google Shape;335;p21"/>
          <p:cNvSpPr txBox="1"/>
          <p:nvPr/>
        </p:nvSpPr>
        <p:spPr>
          <a:xfrm>
            <a:off x="4343400" y="3154680"/>
            <a:ext cx="352044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2A3242"/>
                </a:solidFill>
                <a:latin typeface="Calibri"/>
                <a:ea typeface="Calibri"/>
                <a:cs typeface="Calibri"/>
                <a:sym typeface="Calibri"/>
              </a:rPr>
              <a:t>Bottleneck:  Vendor coordination + on-prem HSM/PKI replacement.</a:t>
            </a:r>
            <a:endParaRPr/>
          </a:p>
        </p:txBody>
      </p:sp>
      <p:sp>
        <p:nvSpPr>
          <p:cNvPr id="336" name="Google Shape;336;p21"/>
          <p:cNvSpPr txBox="1"/>
          <p:nvPr/>
        </p:nvSpPr>
        <p:spPr>
          <a:xfrm>
            <a:off x="4343400" y="388620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37" name="Google Shape;337;p21"/>
          <p:cNvSpPr txBox="1"/>
          <p:nvPr/>
        </p:nvSpPr>
        <p:spPr>
          <a:xfrm>
            <a:off x="4572000" y="388620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Crypto-agility this quarter — abstracted interfaces, not hard-coded calls.</a:t>
            </a:r>
            <a:endParaRPr/>
          </a:p>
        </p:txBody>
      </p:sp>
      <p:sp>
        <p:nvSpPr>
          <p:cNvPr id="338" name="Google Shape;338;p21"/>
          <p:cNvSpPr txBox="1"/>
          <p:nvPr/>
        </p:nvSpPr>
        <p:spPr>
          <a:xfrm>
            <a:off x="4343400" y="466344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39" name="Google Shape;339;p21"/>
          <p:cNvSpPr txBox="1"/>
          <p:nvPr/>
        </p:nvSpPr>
        <p:spPr>
          <a:xfrm>
            <a:off x="4572000" y="466344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Hybrid TLS pilot on a non-critical service (OpenSSL 3.5 ships native PQC).</a:t>
            </a:r>
            <a:endParaRPr/>
          </a:p>
        </p:txBody>
      </p:sp>
      <p:sp>
        <p:nvSpPr>
          <p:cNvPr id="340" name="Google Shape;340;p21"/>
          <p:cNvSpPr txBox="1"/>
          <p:nvPr/>
        </p:nvSpPr>
        <p:spPr>
          <a:xfrm>
            <a:off x="4343400" y="5440679"/>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41" name="Google Shape;341;p21"/>
          <p:cNvSpPr txBox="1"/>
          <p:nvPr/>
        </p:nvSpPr>
        <p:spPr>
          <a:xfrm>
            <a:off x="4572000" y="5440679"/>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RFI to top-5 critical vendors:  HSM, PKI, identity, VPN, primary cloud.</a:t>
            </a:r>
            <a:endParaRPr/>
          </a:p>
        </p:txBody>
      </p:sp>
      <p:sp>
        <p:nvSpPr>
          <p:cNvPr id="342" name="Google Shape;342;p21"/>
          <p:cNvSpPr txBox="1"/>
          <p:nvPr/>
        </p:nvSpPr>
        <p:spPr>
          <a:xfrm>
            <a:off x="8046720" y="1828800"/>
            <a:ext cx="3520440" cy="3657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800" u="none" cap="none" strike="noStrike">
                <a:solidFill>
                  <a:srgbClr val="121A2B"/>
                </a:solidFill>
                <a:latin typeface="Calibri"/>
                <a:ea typeface="Calibri"/>
                <a:cs typeface="Calibri"/>
                <a:sym typeface="Calibri"/>
              </a:rPr>
              <a:t>Large</a:t>
            </a:r>
            <a:endParaRPr/>
          </a:p>
        </p:txBody>
      </p:sp>
      <p:sp>
        <p:nvSpPr>
          <p:cNvPr id="343" name="Google Shape;343;p21"/>
          <p:cNvSpPr txBox="1"/>
          <p:nvPr/>
        </p:nvSpPr>
        <p:spPr>
          <a:xfrm>
            <a:off x="8046720" y="2194560"/>
            <a:ext cx="352044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6B7380"/>
                </a:solidFill>
                <a:latin typeface="Calibri"/>
                <a:ea typeface="Calibri"/>
                <a:cs typeface="Calibri"/>
                <a:sym typeface="Calibri"/>
              </a:rPr>
              <a:t>10,000+ employees</a:t>
            </a:r>
            <a:endParaRPr/>
          </a:p>
        </p:txBody>
      </p:sp>
      <p:sp>
        <p:nvSpPr>
          <p:cNvPr id="344" name="Google Shape;344;p21"/>
          <p:cNvSpPr txBox="1"/>
          <p:nvPr/>
        </p:nvSpPr>
        <p:spPr>
          <a:xfrm>
            <a:off x="8046720" y="2514600"/>
            <a:ext cx="3520440" cy="4114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2200" u="none" cap="none" strike="noStrike">
                <a:solidFill>
                  <a:srgbClr val="1B4D5F"/>
                </a:solidFill>
                <a:latin typeface="Calibri"/>
                <a:ea typeface="Calibri"/>
                <a:cs typeface="Calibri"/>
                <a:sym typeface="Calibri"/>
              </a:rPr>
              <a:t>12 – 15+ years</a:t>
            </a:r>
            <a:endParaRPr/>
          </a:p>
        </p:txBody>
      </p:sp>
      <p:sp>
        <p:nvSpPr>
          <p:cNvPr id="345" name="Google Shape;345;p21"/>
          <p:cNvSpPr/>
          <p:nvPr/>
        </p:nvSpPr>
        <p:spPr>
          <a:xfrm>
            <a:off x="8046720" y="3017520"/>
            <a:ext cx="457200" cy="22860"/>
          </a:xfrm>
          <a:prstGeom prst="rect">
            <a:avLst/>
          </a:prstGeom>
          <a:solidFill>
            <a:srgbClr val="1B4D5F"/>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46" name="Google Shape;346;p21"/>
          <p:cNvSpPr txBox="1"/>
          <p:nvPr/>
        </p:nvSpPr>
        <p:spPr>
          <a:xfrm>
            <a:off x="8046720" y="3154680"/>
            <a:ext cx="3520440" cy="59436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50" u="none" cap="none" strike="noStrike">
                <a:solidFill>
                  <a:srgbClr val="2A3242"/>
                </a:solidFill>
                <a:latin typeface="Calibri"/>
                <a:ea typeface="Calibri"/>
                <a:cs typeface="Calibri"/>
                <a:sym typeface="Calibri"/>
              </a:rPr>
              <a:t>Bottleneck:  HSM replacement cycles + partner coordination (sequential, not parallel).</a:t>
            </a:r>
            <a:endParaRPr/>
          </a:p>
        </p:txBody>
      </p:sp>
      <p:sp>
        <p:nvSpPr>
          <p:cNvPr id="347" name="Google Shape;347;p21"/>
          <p:cNvSpPr txBox="1"/>
          <p:nvPr/>
        </p:nvSpPr>
        <p:spPr>
          <a:xfrm>
            <a:off x="8046720" y="388620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48" name="Google Shape;348;p21"/>
          <p:cNvSpPr txBox="1"/>
          <p:nvPr/>
        </p:nvSpPr>
        <p:spPr>
          <a:xfrm>
            <a:off x="8275320" y="388620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CBOM as audit artifact — generated, versioned, integrated into pipelines.</a:t>
            </a:r>
            <a:endParaRPr/>
          </a:p>
        </p:txBody>
      </p:sp>
      <p:sp>
        <p:nvSpPr>
          <p:cNvPr id="349" name="Google Shape;349;p21"/>
          <p:cNvSpPr txBox="1"/>
          <p:nvPr/>
        </p:nvSpPr>
        <p:spPr>
          <a:xfrm>
            <a:off x="8046720" y="4663440"/>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50" name="Google Shape;350;p21"/>
          <p:cNvSpPr txBox="1"/>
          <p:nvPr/>
        </p:nvSpPr>
        <p:spPr>
          <a:xfrm>
            <a:off x="8275320" y="4663440"/>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FIPS 140-3 procurement gating — Sep 21, 2026 deadline.</a:t>
            </a:r>
            <a:endParaRPr/>
          </a:p>
        </p:txBody>
      </p:sp>
      <p:sp>
        <p:nvSpPr>
          <p:cNvPr id="351" name="Google Shape;351;p21"/>
          <p:cNvSpPr txBox="1"/>
          <p:nvPr/>
        </p:nvSpPr>
        <p:spPr>
          <a:xfrm>
            <a:off x="8046720" y="5440679"/>
            <a:ext cx="18288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n-US" sz="1100" u="none" cap="none" strike="noStrike">
                <a:solidFill>
                  <a:srgbClr val="1B4D5F"/>
                </a:solidFill>
                <a:latin typeface="Calibri"/>
                <a:ea typeface="Calibri"/>
                <a:cs typeface="Calibri"/>
                <a:sym typeface="Calibri"/>
              </a:rPr>
              <a:t>•</a:t>
            </a:r>
            <a:endParaRPr/>
          </a:p>
        </p:txBody>
      </p:sp>
      <p:sp>
        <p:nvSpPr>
          <p:cNvPr id="352" name="Google Shape;352;p21"/>
          <p:cNvSpPr txBox="1"/>
          <p:nvPr/>
        </p:nvSpPr>
        <p:spPr>
          <a:xfrm>
            <a:off x="8275320" y="5440679"/>
            <a:ext cx="3291840" cy="64008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US" sz="1000" u="none" cap="none" strike="noStrike">
                <a:solidFill>
                  <a:srgbClr val="2A3242"/>
                </a:solidFill>
                <a:latin typeface="Calibri"/>
                <a:ea typeface="Calibri"/>
                <a:cs typeface="Calibri"/>
                <a:sym typeface="Calibri"/>
              </a:rPr>
              <a:t>Side-channel testing in CI/CD — including AI-enhanced threat models.</a:t>
            </a:r>
            <a:endParaRPr/>
          </a:p>
        </p:txBody>
      </p:sp>
      <p:sp>
        <p:nvSpPr>
          <p:cNvPr id="353" name="Google Shape;353;p21"/>
          <p:cNvSpPr/>
          <p:nvPr/>
        </p:nvSpPr>
        <p:spPr>
          <a:xfrm>
            <a:off x="640080" y="6446520"/>
            <a:ext cx="10908792" cy="9144"/>
          </a:xfrm>
          <a:prstGeom prst="rect">
            <a:avLst/>
          </a:prstGeom>
          <a:solidFill>
            <a:srgbClr val="CDD2DA"/>
          </a:soli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4" name="Google Shape;354;p21"/>
          <p:cNvSpPr txBox="1"/>
          <p:nvPr/>
        </p:nvSpPr>
        <p:spPr>
          <a:xfrm>
            <a:off x="640080" y="6565392"/>
            <a:ext cx="11430000" cy="27432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1" lang="en-US" sz="1000" u="none" cap="none" strike="noStrike">
                <a:solidFill>
                  <a:srgbClr val="6B7380"/>
                </a:solidFill>
                <a:latin typeface="Calibri"/>
                <a:ea typeface="Calibri"/>
                <a:cs typeface="Calibri"/>
                <a:sym typeface="Calibri"/>
              </a:rPr>
              <a:t>Timelines: peer-reviewed, MDPI Computers (Dec 2025).  ·  Adding engineers does not parallelize sequential dependencies.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