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5740" y="228346"/>
            <a:ext cx="6792518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728560"/>
            <a:ext cx="9144000" cy="12943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6739127"/>
            <a:ext cx="9144000" cy="119380"/>
          </a:xfrm>
          <a:custGeom>
            <a:avLst/>
            <a:gdLst/>
            <a:ahLst/>
            <a:cxnLst/>
            <a:rect l="l" t="t" r="r" b="b"/>
            <a:pathLst>
              <a:path w="9144000" h="119379">
                <a:moveTo>
                  <a:pt x="8109204" y="0"/>
                </a:moveTo>
                <a:lnTo>
                  <a:pt x="0" y="0"/>
                </a:lnTo>
                <a:lnTo>
                  <a:pt x="0" y="118872"/>
                </a:lnTo>
                <a:lnTo>
                  <a:pt x="8109204" y="118872"/>
                </a:lnTo>
                <a:lnTo>
                  <a:pt x="8109204" y="0"/>
                </a:lnTo>
                <a:close/>
              </a:path>
              <a:path w="9144000" h="119379">
                <a:moveTo>
                  <a:pt x="9144000" y="0"/>
                </a:moveTo>
                <a:lnTo>
                  <a:pt x="8694420" y="0"/>
                </a:lnTo>
                <a:lnTo>
                  <a:pt x="8694420" y="118872"/>
                </a:lnTo>
                <a:lnTo>
                  <a:pt x="9144000" y="118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008F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109204" y="6271259"/>
            <a:ext cx="585470" cy="586740"/>
          </a:xfrm>
          <a:custGeom>
            <a:avLst/>
            <a:gdLst/>
            <a:ahLst/>
            <a:cxnLst/>
            <a:rect l="l" t="t" r="r" b="b"/>
            <a:pathLst>
              <a:path w="585470" h="586740">
                <a:moveTo>
                  <a:pt x="585216" y="0"/>
                </a:moveTo>
                <a:lnTo>
                  <a:pt x="0" y="0"/>
                </a:lnTo>
                <a:lnTo>
                  <a:pt x="0" y="586739"/>
                </a:lnTo>
                <a:lnTo>
                  <a:pt x="585216" y="586739"/>
                </a:lnTo>
                <a:lnTo>
                  <a:pt x="585216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0" name="bg 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32647" y="6403847"/>
            <a:ext cx="370331" cy="304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74014" y="228346"/>
            <a:ext cx="7795971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626234"/>
            <a:ext cx="791781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51D3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5" Type="http://schemas.openxmlformats.org/officeDocument/2006/relationships/image" Target="../media/image10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://www.theiia.org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4572000" cy="6857998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72000" y="1828800"/>
              <a:ext cx="4572000" cy="3200400"/>
            </a:xfrm>
            <a:custGeom>
              <a:avLst/>
              <a:gdLst/>
              <a:ahLst/>
              <a:cxnLst/>
              <a:rect l="l" t="t" r="r" b="b"/>
              <a:pathLst>
                <a:path w="4572000" h="3200400">
                  <a:moveTo>
                    <a:pt x="4572000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4572000" y="320040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749794"/>
              <a:ext cx="9144000" cy="10820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0" y="6769607"/>
              <a:ext cx="9144000" cy="88900"/>
            </a:xfrm>
            <a:custGeom>
              <a:avLst/>
              <a:gdLst/>
              <a:ahLst/>
              <a:cxnLst/>
              <a:rect l="l" t="t" r="r" b="b"/>
              <a:pathLst>
                <a:path w="9144000" h="88900">
                  <a:moveTo>
                    <a:pt x="9144000" y="0"/>
                  </a:moveTo>
                  <a:lnTo>
                    <a:pt x="0" y="0"/>
                  </a:lnTo>
                  <a:lnTo>
                    <a:pt x="0" y="88392"/>
                  </a:lnTo>
                  <a:lnTo>
                    <a:pt x="9144000" y="8839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632204" y="1828800"/>
            <a:ext cx="7512050" cy="320040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algn="ctr" marL="3719829" marR="1138555" indent="635">
              <a:lnSpc>
                <a:spcPct val="100000"/>
              </a:lnSpc>
              <a:spcBef>
                <a:spcPts val="930"/>
              </a:spcBef>
            </a:pPr>
            <a:r>
              <a:rPr dirty="0" sz="3200" spc="-20">
                <a:solidFill>
                  <a:srgbClr val="FFFFFD"/>
                </a:solidFill>
                <a:latin typeface="Arial"/>
                <a:cs typeface="Arial"/>
              </a:rPr>
              <a:t>VALUE</a:t>
            </a:r>
            <a:r>
              <a:rPr dirty="0" sz="3200" spc="-170">
                <a:solidFill>
                  <a:srgbClr val="FFFFFD"/>
                </a:solidFill>
                <a:latin typeface="Arial"/>
                <a:cs typeface="Arial"/>
              </a:rPr>
              <a:t> </a:t>
            </a:r>
            <a:r>
              <a:rPr dirty="0" sz="3200" spc="-25">
                <a:solidFill>
                  <a:srgbClr val="FFFFFD"/>
                </a:solidFill>
                <a:latin typeface="Arial"/>
                <a:cs typeface="Arial"/>
              </a:rPr>
              <a:t>OF </a:t>
            </a:r>
            <a:r>
              <a:rPr dirty="0" sz="3200" spc="-10">
                <a:solidFill>
                  <a:srgbClr val="FFFFFD"/>
                </a:solidFill>
                <a:latin typeface="Arial"/>
                <a:cs typeface="Arial"/>
              </a:rPr>
              <a:t>INTERNAL AUDITING: ASSURANCE, INSIGHT, OBJECTIVITY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49266" y="5364276"/>
            <a:ext cx="446087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85293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008FC6"/>
                </a:solidFill>
                <a:latin typeface="Arial"/>
                <a:cs typeface="Arial"/>
              </a:rPr>
              <a:t>A</a:t>
            </a:r>
            <a:r>
              <a:rPr dirty="0" sz="2000" spc="-12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spc="-35">
                <a:solidFill>
                  <a:srgbClr val="008FC6"/>
                </a:solidFill>
                <a:latin typeface="Arial"/>
                <a:cs typeface="Arial"/>
              </a:rPr>
              <a:t>PRESENTATION</a:t>
            </a:r>
            <a:r>
              <a:rPr dirty="0" sz="2000" spc="-5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8FC6"/>
                </a:solidFill>
                <a:latin typeface="Arial"/>
                <a:cs typeface="Arial"/>
              </a:rPr>
              <a:t>TO STAKEHOLDERS</a:t>
            </a:r>
            <a:r>
              <a:rPr dirty="0" sz="2000" spc="-1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8FC6"/>
                </a:solidFill>
                <a:latin typeface="Arial"/>
                <a:cs typeface="Arial"/>
              </a:rPr>
              <a:t>ABOUT</a:t>
            </a:r>
            <a:r>
              <a:rPr dirty="0" sz="2000" spc="-9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8FC6"/>
                </a:solidFill>
                <a:latin typeface="Arial"/>
                <a:cs typeface="Arial"/>
              </a:rPr>
              <a:t>THE</a:t>
            </a:r>
            <a:r>
              <a:rPr dirty="0" sz="2000" spc="-5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8FC6"/>
                </a:solidFill>
                <a:latin typeface="Arial"/>
                <a:cs typeface="Arial"/>
              </a:rPr>
              <a:t>VALUE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632204" y="1828800"/>
            <a:ext cx="2940050" cy="3200400"/>
            <a:chOff x="1632204" y="1828800"/>
            <a:chExt cx="2940050" cy="3200400"/>
          </a:xfrm>
        </p:grpSpPr>
        <p:sp>
          <p:nvSpPr>
            <p:cNvPr id="10" name="object 10" descr=""/>
            <p:cNvSpPr/>
            <p:nvPr/>
          </p:nvSpPr>
          <p:spPr>
            <a:xfrm>
              <a:off x="1632204" y="1828800"/>
              <a:ext cx="2940050" cy="3200400"/>
            </a:xfrm>
            <a:custGeom>
              <a:avLst/>
              <a:gdLst/>
              <a:ahLst/>
              <a:cxnLst/>
              <a:rect l="l" t="t" r="r" b="b"/>
              <a:pathLst>
                <a:path w="2940050" h="3200400">
                  <a:moveTo>
                    <a:pt x="2939796" y="0"/>
                  </a:moveTo>
                  <a:lnTo>
                    <a:pt x="0" y="0"/>
                  </a:lnTo>
                  <a:lnTo>
                    <a:pt x="0" y="3200400"/>
                  </a:lnTo>
                  <a:lnTo>
                    <a:pt x="2939796" y="3200400"/>
                  </a:lnTo>
                  <a:lnTo>
                    <a:pt x="293979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96084" y="2522219"/>
              <a:ext cx="1812036" cy="1813559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651375" y="5828567"/>
            <a:ext cx="4358640" cy="792480"/>
          </a:xfrm>
          <a:prstGeom prst="rect">
            <a:avLst/>
          </a:prstGeom>
        </p:spPr>
        <p:txBody>
          <a:bodyPr wrap="square" lIns="0" tIns="158115" rIns="0" bIns="0" rtlCol="0" vert="horz">
            <a:spAutoFit/>
          </a:bodyPr>
          <a:lstStyle/>
          <a:p>
            <a:pPr marL="1400810">
              <a:lnSpc>
                <a:spcPct val="100000"/>
              </a:lnSpc>
              <a:spcBef>
                <a:spcPts val="1245"/>
              </a:spcBef>
            </a:pPr>
            <a:r>
              <a:rPr dirty="0" sz="2000">
                <a:solidFill>
                  <a:srgbClr val="008FC6"/>
                </a:solidFill>
                <a:latin typeface="Arial"/>
                <a:cs typeface="Arial"/>
              </a:rPr>
              <a:t>OF</a:t>
            </a:r>
            <a:r>
              <a:rPr dirty="0" sz="2000" spc="2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008FC6"/>
                </a:solidFill>
                <a:latin typeface="Arial"/>
                <a:cs typeface="Arial"/>
              </a:rPr>
              <a:t>INTERNAL</a:t>
            </a:r>
            <a:r>
              <a:rPr dirty="0" sz="2000" spc="-160">
                <a:solidFill>
                  <a:srgbClr val="008FC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8FC6"/>
                </a:solidFill>
                <a:latin typeface="Arial"/>
                <a:cs typeface="Arial"/>
              </a:rPr>
              <a:t>AUDITING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dirty="0" sz="1400" spc="-10" i="1">
                <a:solidFill>
                  <a:srgbClr val="004571"/>
                </a:solidFill>
                <a:latin typeface="Times New Roman"/>
                <a:cs typeface="Times New Roman"/>
              </a:rPr>
              <a:t>Presentation</a:t>
            </a:r>
            <a:r>
              <a:rPr dirty="0" sz="1400" spc="-35" i="1">
                <a:solidFill>
                  <a:srgbClr val="004571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4571"/>
                </a:solidFill>
                <a:latin typeface="Times New Roman"/>
                <a:cs typeface="Times New Roman"/>
              </a:rPr>
              <a:t>is</a:t>
            </a:r>
            <a:r>
              <a:rPr dirty="0" sz="1400" spc="-20" i="1">
                <a:solidFill>
                  <a:srgbClr val="004571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4571"/>
                </a:solidFill>
                <a:latin typeface="Times New Roman"/>
                <a:cs typeface="Times New Roman"/>
              </a:rPr>
              <a:t>complements</a:t>
            </a:r>
            <a:r>
              <a:rPr dirty="0" sz="1400" spc="-35" i="1">
                <a:solidFill>
                  <a:srgbClr val="004571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4571"/>
                </a:solidFill>
                <a:latin typeface="Times New Roman"/>
                <a:cs typeface="Times New Roman"/>
              </a:rPr>
              <a:t>of</a:t>
            </a:r>
            <a:r>
              <a:rPr dirty="0" sz="1400" spc="320" i="1">
                <a:solidFill>
                  <a:srgbClr val="004571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4571"/>
                </a:solidFill>
                <a:latin typeface="Times New Roman"/>
                <a:cs typeface="Times New Roman"/>
              </a:rPr>
              <a:t>The</a:t>
            </a:r>
            <a:r>
              <a:rPr dirty="0" sz="1400" spc="-20" i="1">
                <a:solidFill>
                  <a:srgbClr val="004571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4571"/>
                </a:solidFill>
                <a:latin typeface="Times New Roman"/>
                <a:cs typeface="Times New Roman"/>
              </a:rPr>
              <a:t>IIA</a:t>
            </a:r>
            <a:r>
              <a:rPr dirty="0" sz="1400" spc="-80" i="1">
                <a:solidFill>
                  <a:srgbClr val="004571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004571"/>
                </a:solidFill>
                <a:latin typeface="Times New Roman"/>
                <a:cs typeface="Times New Roman"/>
              </a:rPr>
              <a:t>Academic</a:t>
            </a:r>
            <a:r>
              <a:rPr dirty="0" sz="1400" spc="-35" i="1">
                <a:solidFill>
                  <a:srgbClr val="004571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004571"/>
                </a:solidFill>
                <a:latin typeface="Times New Roman"/>
                <a:cs typeface="Times New Roman"/>
              </a:rPr>
              <a:t>Relations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362585">
              <a:lnSpc>
                <a:spcPct val="100000"/>
              </a:lnSpc>
              <a:spcBef>
                <a:spcPts val="100"/>
              </a:spcBef>
            </a:pPr>
            <a:r>
              <a:rPr dirty="0" spc="-120"/>
              <a:t>CATALYST,</a:t>
            </a:r>
            <a:r>
              <a:rPr dirty="0" spc="-140"/>
              <a:t> </a:t>
            </a:r>
            <a:r>
              <a:rPr dirty="0" spc="-30"/>
              <a:t>ANALYSES,</a:t>
            </a:r>
            <a:r>
              <a:rPr dirty="0" spc="-165"/>
              <a:t> </a:t>
            </a:r>
            <a:r>
              <a:rPr dirty="0" spc="-10"/>
              <a:t>ASSESSMENTS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77466"/>
            <a:ext cx="8051165" cy="4370070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Char char="•"/>
              <a:tabLst>
                <a:tab pos="355600" algn="l"/>
              </a:tabLst>
            </a:pP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28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51D38"/>
                </a:solidFill>
                <a:latin typeface="Arial"/>
                <a:cs typeface="Arial"/>
              </a:rPr>
              <a:t>catalyst</a:t>
            </a:r>
            <a:r>
              <a:rPr dirty="0" sz="2800" spc="-1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28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improvement,</a:t>
            </a:r>
            <a:r>
              <a:rPr dirty="0" sz="28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e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valuates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processes,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reports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findings</a:t>
            </a:r>
            <a:r>
              <a:rPr dirty="0" sz="3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recommends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appropriate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courses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action;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advises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on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key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projects/initiatives.</a:t>
            </a:r>
            <a:endParaRPr sz="3000">
              <a:latin typeface="Arial"/>
              <a:cs typeface="Arial"/>
            </a:endParaRPr>
          </a:p>
          <a:p>
            <a:pPr marL="355600" marR="273685" indent="-342900">
              <a:lnSpc>
                <a:spcPts val="3240"/>
              </a:lnSpc>
              <a:spcBef>
                <a:spcPts val="72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Through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51D38"/>
                </a:solidFill>
                <a:latin typeface="Arial"/>
                <a:cs typeface="Arial"/>
              </a:rPr>
              <a:t>analyses</a:t>
            </a:r>
            <a:r>
              <a:rPr dirty="0" sz="3000" spc="-3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data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information,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provides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insight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into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process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improvements.</a:t>
            </a:r>
            <a:endParaRPr sz="3000">
              <a:latin typeface="Arial"/>
              <a:cs typeface="Arial"/>
            </a:endParaRPr>
          </a:p>
          <a:p>
            <a:pPr marL="355600" marR="216535" indent="-342900">
              <a:lnSpc>
                <a:spcPts val="324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Through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understanding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business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objectives,</a:t>
            </a:r>
            <a:r>
              <a:rPr dirty="0" sz="3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51D38"/>
                </a:solidFill>
                <a:latin typeface="Arial"/>
                <a:cs typeface="Arial"/>
              </a:rPr>
              <a:t>assesses</a:t>
            </a:r>
            <a:r>
              <a:rPr dirty="0" sz="3000" spc="-4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efficiency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operations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protection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assets.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60904" y="3403091"/>
            <a:ext cx="3822192" cy="33284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94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z="270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OBJECTIVITY: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2700" spc="-40"/>
              <a:t>INTEGRITY,</a:t>
            </a:r>
            <a:r>
              <a:rPr dirty="0" sz="2700" spc="-160"/>
              <a:t> </a:t>
            </a:r>
            <a:r>
              <a:rPr dirty="0" sz="2700" spc="-35"/>
              <a:t>ACCOUNTABILITY,</a:t>
            </a:r>
            <a:r>
              <a:rPr dirty="0" sz="2700" spc="-45"/>
              <a:t> </a:t>
            </a:r>
            <a:r>
              <a:rPr dirty="0" sz="2700" spc="-10"/>
              <a:t>INDEPENDENCE</a:t>
            </a:r>
            <a:endParaRPr sz="2700"/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/>
              <a:t>With</a:t>
            </a:r>
            <a:r>
              <a:rPr dirty="0" spc="-70"/>
              <a:t> </a:t>
            </a:r>
            <a:r>
              <a:rPr dirty="0"/>
              <a:t>commitment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70"/>
              <a:t> </a:t>
            </a:r>
            <a:r>
              <a:rPr dirty="0"/>
              <a:t>integrity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 spc="-10"/>
              <a:t>accountability,</a:t>
            </a:r>
            <a:r>
              <a:rPr dirty="0" spc="-35"/>
              <a:t> </a:t>
            </a:r>
            <a:r>
              <a:rPr dirty="0" spc="-10"/>
              <a:t>Internal </a:t>
            </a:r>
            <a:r>
              <a:rPr dirty="0"/>
              <a:t>Auditing</a:t>
            </a:r>
            <a:r>
              <a:rPr dirty="0" spc="-60"/>
              <a:t> </a:t>
            </a:r>
            <a:r>
              <a:rPr dirty="0"/>
              <a:t>provides</a:t>
            </a:r>
            <a:r>
              <a:rPr dirty="0" spc="-55"/>
              <a:t> </a:t>
            </a:r>
            <a:r>
              <a:rPr dirty="0"/>
              <a:t>value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80"/>
              <a:t> </a:t>
            </a:r>
            <a:r>
              <a:rPr dirty="0"/>
              <a:t>governing</a:t>
            </a:r>
            <a:r>
              <a:rPr dirty="0" spc="-50"/>
              <a:t> </a:t>
            </a:r>
            <a:r>
              <a:rPr dirty="0"/>
              <a:t>bodies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65"/>
              <a:t> </a:t>
            </a:r>
            <a:r>
              <a:rPr dirty="0" spc="-10"/>
              <a:t>senior </a:t>
            </a:r>
            <a:r>
              <a:rPr dirty="0"/>
              <a:t>management</a:t>
            </a:r>
            <a:r>
              <a:rPr dirty="0" spc="-50"/>
              <a:t> </a:t>
            </a:r>
            <a:r>
              <a:rPr dirty="0"/>
              <a:t>as</a:t>
            </a:r>
            <a:r>
              <a:rPr dirty="0" spc="-60"/>
              <a:t> </a:t>
            </a:r>
            <a:r>
              <a:rPr dirty="0"/>
              <a:t>an</a:t>
            </a:r>
            <a:r>
              <a:rPr dirty="0" spc="-65"/>
              <a:t> </a:t>
            </a:r>
            <a:r>
              <a:rPr dirty="0"/>
              <a:t>independent</a:t>
            </a:r>
            <a:r>
              <a:rPr dirty="0" spc="-25"/>
              <a:t> </a:t>
            </a:r>
            <a:r>
              <a:rPr dirty="0"/>
              <a:t>source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 spc="-10"/>
              <a:t>objective advice.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1426845"/>
          </a:xfrm>
          <a:custGeom>
            <a:avLst/>
            <a:gdLst/>
            <a:ahLst/>
            <a:cxnLst/>
            <a:rect l="l" t="t" r="r" b="b"/>
            <a:pathLst>
              <a:path w="9144000" h="1426845">
                <a:moveTo>
                  <a:pt x="9144000" y="0"/>
                </a:moveTo>
                <a:lnTo>
                  <a:pt x="0" y="0"/>
                </a:lnTo>
                <a:lnTo>
                  <a:pt x="0" y="1426464"/>
                </a:lnTo>
                <a:lnTo>
                  <a:pt x="9144000" y="1426464"/>
                </a:lnTo>
                <a:lnTo>
                  <a:pt x="9144000" y="0"/>
                </a:lnTo>
                <a:close/>
              </a:path>
            </a:pathLst>
          </a:custGeom>
          <a:solidFill>
            <a:srgbClr val="051D3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6271259"/>
            <a:ext cx="9144000" cy="586740"/>
            <a:chOff x="0" y="6271259"/>
            <a:chExt cx="9144000" cy="5867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728560"/>
              <a:ext cx="9144000" cy="12943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6739127"/>
              <a:ext cx="9144000" cy="119380"/>
            </a:xfrm>
            <a:custGeom>
              <a:avLst/>
              <a:gdLst/>
              <a:ahLst/>
              <a:cxnLst/>
              <a:rect l="l" t="t" r="r" b="b"/>
              <a:pathLst>
                <a:path w="9144000" h="119379">
                  <a:moveTo>
                    <a:pt x="8109204" y="0"/>
                  </a:moveTo>
                  <a:lnTo>
                    <a:pt x="0" y="0"/>
                  </a:lnTo>
                  <a:lnTo>
                    <a:pt x="0" y="118872"/>
                  </a:lnTo>
                  <a:lnTo>
                    <a:pt x="8109204" y="118872"/>
                  </a:lnTo>
                  <a:lnTo>
                    <a:pt x="8109204" y="0"/>
                  </a:lnTo>
                  <a:close/>
                </a:path>
                <a:path w="9144000" h="119379">
                  <a:moveTo>
                    <a:pt x="9144000" y="0"/>
                  </a:moveTo>
                  <a:lnTo>
                    <a:pt x="8694420" y="0"/>
                  </a:lnTo>
                  <a:lnTo>
                    <a:pt x="8694420" y="118872"/>
                  </a:lnTo>
                  <a:lnTo>
                    <a:pt x="9144000" y="118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8FC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8109204" y="6271259"/>
              <a:ext cx="585470" cy="586740"/>
            </a:xfrm>
            <a:custGeom>
              <a:avLst/>
              <a:gdLst/>
              <a:ahLst/>
              <a:cxnLst/>
              <a:rect l="l" t="t" r="r" b="b"/>
              <a:pathLst>
                <a:path w="585470" h="586740">
                  <a:moveTo>
                    <a:pt x="585216" y="0"/>
                  </a:moveTo>
                  <a:lnTo>
                    <a:pt x="0" y="0"/>
                  </a:lnTo>
                  <a:lnTo>
                    <a:pt x="0" y="586739"/>
                  </a:lnTo>
                  <a:lnTo>
                    <a:pt x="585216" y="586739"/>
                  </a:lnTo>
                  <a:lnTo>
                    <a:pt x="585216" y="0"/>
                  </a:lnTo>
                  <a:close/>
                </a:path>
              </a:pathLst>
            </a:custGeom>
            <a:solidFill>
              <a:srgbClr val="051D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32647" y="6403847"/>
              <a:ext cx="370331" cy="304800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35940" y="228346"/>
            <a:ext cx="8030845" cy="56273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22220" marR="1231900" indent="-1241425">
              <a:lnSpc>
                <a:spcPct val="100000"/>
              </a:lnSpc>
              <a:spcBef>
                <a:spcPts val="100"/>
              </a:spcBef>
            </a:pPr>
            <a:r>
              <a:rPr dirty="0" sz="3000" spc="-55">
                <a:solidFill>
                  <a:srgbClr val="FFFFFF"/>
                </a:solidFill>
                <a:latin typeface="Arial"/>
                <a:cs typeface="Arial"/>
              </a:rPr>
              <a:t>INTEGRITY,</a:t>
            </a:r>
            <a:r>
              <a:rPr dirty="0" sz="3000" spc="-1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000" spc="-40">
                <a:solidFill>
                  <a:srgbClr val="FFFFFF"/>
                </a:solidFill>
                <a:latin typeface="Arial"/>
                <a:cs typeface="Arial"/>
              </a:rPr>
              <a:t>ACCOUNTABILITY, </a:t>
            </a:r>
            <a:r>
              <a:rPr dirty="0" sz="3000" spc="-10">
                <a:solidFill>
                  <a:srgbClr val="FFFFFF"/>
                </a:solidFill>
                <a:latin typeface="Arial"/>
                <a:cs typeface="Arial"/>
              </a:rPr>
              <a:t>INDEPENDENCE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30"/>
              </a:spcBef>
            </a:pPr>
            <a:endParaRPr sz="3000">
              <a:latin typeface="Arial"/>
              <a:cs typeface="Arial"/>
            </a:endParaRPr>
          </a:p>
          <a:p>
            <a:pPr marL="355600" marR="201930" indent="-342900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Grounded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professionalism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051D38"/>
                </a:solidFill>
                <a:latin typeface="Arial"/>
                <a:cs typeface="Arial"/>
              </a:rPr>
              <a:t>integrity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through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professional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051D38"/>
                </a:solidFill>
                <a:latin typeface="Arial"/>
                <a:cs typeface="Arial"/>
              </a:rPr>
              <a:t>Standards</a:t>
            </a:r>
            <a:r>
              <a:rPr dirty="0" sz="3000" spc="-50" i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i="1">
                <a:solidFill>
                  <a:srgbClr val="051D38"/>
                </a:solidFill>
                <a:latin typeface="Arial"/>
                <a:cs typeface="Arial"/>
              </a:rPr>
              <a:t>Code</a:t>
            </a:r>
            <a:r>
              <a:rPr dirty="0" sz="3000" spc="-25" i="1">
                <a:solidFill>
                  <a:srgbClr val="051D38"/>
                </a:solidFill>
                <a:latin typeface="Arial"/>
                <a:cs typeface="Arial"/>
              </a:rPr>
              <a:t> of</a:t>
            </a:r>
            <a:r>
              <a:rPr dirty="0" sz="3000" spc="-25" i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 i="1">
                <a:solidFill>
                  <a:srgbClr val="051D38"/>
                </a:solidFill>
                <a:latin typeface="Arial"/>
                <a:cs typeface="Arial"/>
              </a:rPr>
              <a:t>Ethics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  <a:p>
            <a:pPr marL="355600" marR="580390" indent="-342900">
              <a:lnSpc>
                <a:spcPts val="2880"/>
              </a:lnSpc>
              <a:spcBef>
                <a:spcPts val="69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b="1">
                <a:solidFill>
                  <a:srgbClr val="051D38"/>
                </a:solidFill>
                <a:latin typeface="Arial"/>
                <a:cs typeface="Arial"/>
              </a:rPr>
              <a:t>Accountable</a:t>
            </a:r>
            <a:r>
              <a:rPr dirty="0" sz="3000" spc="-7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helping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0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governing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bodies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achieve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their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objectives.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80000"/>
              </a:lnSpc>
              <a:spcBef>
                <a:spcPts val="745"/>
              </a:spcBef>
              <a:buChar char="•"/>
              <a:tabLst>
                <a:tab pos="355600" algn="l"/>
              </a:tabLst>
            </a:pPr>
            <a:r>
              <a:rPr dirty="0" sz="3000" spc="-14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ensure</a:t>
            </a:r>
            <a:r>
              <a:rPr dirty="0" sz="30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051D38"/>
                </a:solidFill>
                <a:latin typeface="Arial"/>
                <a:cs typeface="Arial"/>
              </a:rPr>
              <a:t>independence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,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CAE</a:t>
            </a:r>
            <a:r>
              <a:rPr dirty="0" sz="3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should</a:t>
            </a:r>
            <a:r>
              <a:rPr dirty="0" sz="30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report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independent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governing</a:t>
            </a:r>
            <a:r>
              <a:rPr dirty="0" sz="3000" spc="-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body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functional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direction;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to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for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administrative</a:t>
            </a:r>
            <a:r>
              <a:rPr dirty="0" sz="3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oversight.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Maintains</a:t>
            </a:r>
            <a:r>
              <a:rPr dirty="0" sz="30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objectivity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by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not</a:t>
            </a:r>
            <a:r>
              <a:rPr dirty="0" sz="3000" spc="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assuming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any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operational responsibilities.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 marR="5080" indent="86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VALUE</a:t>
            </a:r>
            <a:r>
              <a:rPr dirty="0" spc="-135"/>
              <a:t> </a:t>
            </a:r>
            <a:r>
              <a:rPr dirty="0"/>
              <a:t>PROPOSITION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10"/>
              <a:t>INTERNAL </a:t>
            </a:r>
            <a:r>
              <a:rPr dirty="0"/>
              <a:t>AUDITING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KEY</a:t>
            </a:r>
            <a:r>
              <a:rPr dirty="0" spc="-75"/>
              <a:t> </a:t>
            </a:r>
            <a:r>
              <a:rPr dirty="0" spc="-20"/>
              <a:t>STAKEHOLDERS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03933"/>
            <a:ext cx="802259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051D38"/>
                </a:solidFill>
                <a:latin typeface="Arial"/>
                <a:cs typeface="Arial"/>
              </a:rPr>
              <a:t>WHAT</a:t>
            </a:r>
            <a:r>
              <a:rPr dirty="0" sz="2000" spc="-5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1D38"/>
                </a:solidFill>
                <a:latin typeface="Arial"/>
                <a:cs typeface="Arial"/>
              </a:rPr>
              <a:t>YOU</a:t>
            </a:r>
            <a:r>
              <a:rPr dirty="0" sz="2000" spc="-5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1D38"/>
                </a:solidFill>
                <a:latin typeface="Arial"/>
                <a:cs typeface="Arial"/>
              </a:rPr>
              <a:t>SHOULD</a:t>
            </a:r>
            <a:r>
              <a:rPr dirty="0" sz="2000" spc="-5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1D38"/>
                </a:solidFill>
                <a:latin typeface="Arial"/>
                <a:cs typeface="Arial"/>
              </a:rPr>
              <a:t>EXPECT</a:t>
            </a:r>
            <a:r>
              <a:rPr dirty="0" sz="2000" spc="-2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2000" spc="-5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1D38"/>
                </a:solidFill>
                <a:latin typeface="Arial"/>
                <a:cs typeface="Arial"/>
              </a:rPr>
              <a:t>YOUR</a:t>
            </a:r>
            <a:r>
              <a:rPr dirty="0" sz="2000" spc="-5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000" spc="-4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51D38"/>
                </a:solidFill>
                <a:latin typeface="Arial"/>
                <a:cs typeface="Arial"/>
              </a:rPr>
              <a:t>AUDITORS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629869" y="1763267"/>
            <a:ext cx="7753984" cy="4973320"/>
            <a:chOff x="629869" y="1763267"/>
            <a:chExt cx="7753984" cy="49733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3343" y="1763267"/>
              <a:ext cx="2877311" cy="25039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9869" y="4158475"/>
              <a:ext cx="2221534" cy="211708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64408" y="4459222"/>
              <a:ext cx="2615184" cy="22768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11952" y="4096511"/>
              <a:ext cx="2671572" cy="2325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497965">
              <a:lnSpc>
                <a:spcPct val="100000"/>
              </a:lnSpc>
              <a:spcBef>
                <a:spcPts val="100"/>
              </a:spcBef>
            </a:pPr>
            <a:r>
              <a:rPr dirty="0"/>
              <a:t>FOR MORE </a:t>
            </a:r>
            <a:r>
              <a:rPr dirty="0" spc="-25"/>
              <a:t>INFORMATION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2488" y="1668779"/>
            <a:ext cx="2859024" cy="219456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4609" y="4227017"/>
            <a:ext cx="8627110" cy="173291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800" spc="-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world’s</a:t>
            </a:r>
            <a:r>
              <a:rPr dirty="0" sz="28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leader</a:t>
            </a:r>
            <a:r>
              <a:rPr dirty="0" sz="28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in</a:t>
            </a:r>
            <a:r>
              <a:rPr dirty="0" sz="2800" spc="-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certification,</a:t>
            </a:r>
            <a:r>
              <a:rPr dirty="0" sz="2800" spc="-114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education,</a:t>
            </a:r>
            <a:r>
              <a:rPr dirty="0" sz="28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research,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8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technological</a:t>
            </a:r>
            <a:r>
              <a:rPr dirty="0" sz="28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guidance</a:t>
            </a:r>
            <a:r>
              <a:rPr dirty="0" sz="2800" spc="-7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28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8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051D38"/>
                </a:solidFill>
                <a:latin typeface="Arial"/>
                <a:cs typeface="Arial"/>
              </a:rPr>
              <a:t>profession</a:t>
            </a:r>
            <a:r>
              <a:rPr dirty="0" sz="28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051D38"/>
                </a:solidFill>
                <a:latin typeface="Arial"/>
                <a:cs typeface="Arial"/>
              </a:rPr>
              <a:t>of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800" spc="-1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051D38"/>
                </a:solidFill>
                <a:latin typeface="Arial"/>
                <a:cs typeface="Arial"/>
              </a:rPr>
              <a:t>Auditing.</a:t>
            </a:r>
            <a:endParaRPr sz="2800">
              <a:latin typeface="Arial"/>
              <a:cs typeface="Arial"/>
            </a:endParaRPr>
          </a:p>
          <a:p>
            <a:pPr algn="ctr" marL="5080">
              <a:lnSpc>
                <a:spcPct val="100000"/>
              </a:lnSpc>
              <a:spcBef>
                <a:spcPts val="5"/>
              </a:spcBef>
            </a:pPr>
            <a:r>
              <a:rPr dirty="0" sz="2800" spc="-10">
                <a:solidFill>
                  <a:srgbClr val="051D38"/>
                </a:solidFill>
                <a:latin typeface="Arial"/>
                <a:cs typeface="Arial"/>
                <a:hlinkClick r:id="rId3"/>
              </a:rPr>
              <a:t>www.theiia.org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02665" marR="5080" indent="-984885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WHAT</a:t>
            </a:r>
            <a:r>
              <a:rPr dirty="0" spc="-80"/>
              <a:t> </a:t>
            </a:r>
            <a:r>
              <a:rPr dirty="0"/>
              <a:t>SHOULD</a:t>
            </a:r>
            <a:r>
              <a:rPr dirty="0" spc="-95"/>
              <a:t> </a:t>
            </a:r>
            <a:r>
              <a:rPr dirty="0"/>
              <a:t>YOU</a:t>
            </a:r>
            <a:r>
              <a:rPr dirty="0" spc="-25"/>
              <a:t> </a:t>
            </a:r>
            <a:r>
              <a:rPr dirty="0"/>
              <a:t>EXPECT</a:t>
            </a:r>
            <a:r>
              <a:rPr dirty="0" spc="-100"/>
              <a:t> </a:t>
            </a:r>
            <a:r>
              <a:rPr dirty="0"/>
              <a:t>FROM</a:t>
            </a:r>
            <a:r>
              <a:rPr dirty="0" spc="-80"/>
              <a:t> </a:t>
            </a:r>
            <a:r>
              <a:rPr dirty="0" spc="-20"/>
              <a:t>YOUR </a:t>
            </a: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</a:t>
            </a:r>
            <a:r>
              <a:rPr dirty="0" spc="-95"/>
              <a:t> </a:t>
            </a:r>
            <a:r>
              <a:rPr dirty="0" spc="-10"/>
              <a:t>DEPARTMENT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052" y="1600200"/>
            <a:ext cx="6787896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5777" y="3616895"/>
            <a:ext cx="2854573" cy="272279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4984" marR="5080" indent="86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VALUE</a:t>
            </a:r>
            <a:r>
              <a:rPr dirty="0" spc="-135"/>
              <a:t> </a:t>
            </a:r>
            <a:r>
              <a:rPr dirty="0"/>
              <a:t>PROPOSITION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10"/>
              <a:t>INTERNAL </a:t>
            </a:r>
            <a:r>
              <a:rPr dirty="0"/>
              <a:t>AUDITING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KEY</a:t>
            </a:r>
            <a:r>
              <a:rPr dirty="0" spc="-75"/>
              <a:t> </a:t>
            </a:r>
            <a:r>
              <a:rPr dirty="0" spc="-20"/>
              <a:t>STAKEHOLDERS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89661" y="1624711"/>
            <a:ext cx="8561070" cy="1854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403985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403985" algn="l"/>
                <a:tab pos="4476750" algn="l"/>
              </a:tabLst>
            </a:pPr>
            <a:r>
              <a:rPr dirty="0" sz="2800" spc="-10" b="1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800" spc="-12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800" spc="-10" b="1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2400" spc="-10" b="1">
                <a:solidFill>
                  <a:srgbClr val="051D38"/>
                </a:solidFill>
                <a:latin typeface="Arial"/>
                <a:cs typeface="Arial"/>
              </a:rPr>
              <a:t>: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	Assurance</a:t>
            </a:r>
            <a:r>
              <a:rPr dirty="0" sz="2400" spc="-3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▪</a:t>
            </a:r>
            <a:r>
              <a:rPr dirty="0" sz="2400" spc="-5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Insight</a:t>
            </a:r>
            <a:r>
              <a:rPr dirty="0" sz="2400" spc="-6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spc="-50" b="1">
                <a:solidFill>
                  <a:srgbClr val="051D38"/>
                </a:solidFill>
                <a:latin typeface="Arial"/>
                <a:cs typeface="Arial"/>
              </a:rPr>
              <a:t>▪</a:t>
            </a:r>
            <a:endParaRPr sz="2400">
              <a:latin typeface="Arial"/>
              <a:cs typeface="Arial"/>
            </a:endParaRPr>
          </a:p>
          <a:p>
            <a:pPr marL="3675379">
              <a:lnSpc>
                <a:spcPct val="100000"/>
              </a:lnSpc>
              <a:spcBef>
                <a:spcPts val="15"/>
              </a:spcBef>
            </a:pPr>
            <a:r>
              <a:rPr dirty="0" sz="2400" spc="-10" b="1">
                <a:solidFill>
                  <a:srgbClr val="051D38"/>
                </a:solidFill>
                <a:latin typeface="Arial"/>
                <a:cs typeface="Arial"/>
              </a:rPr>
              <a:t>Objectivity</a:t>
            </a:r>
            <a:endParaRPr sz="2400">
              <a:latin typeface="Arial"/>
              <a:cs typeface="Arial"/>
            </a:endParaRPr>
          </a:p>
          <a:p>
            <a:pPr algn="ctr" marL="12065" marR="5080">
              <a:lnSpc>
                <a:spcPct val="100000"/>
              </a:lnSpc>
              <a:spcBef>
                <a:spcPts val="715"/>
              </a:spcBef>
            </a:pP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Governing</a:t>
            </a:r>
            <a:r>
              <a:rPr dirty="0" sz="2000" spc="-2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bodies</a:t>
            </a:r>
            <a:r>
              <a:rPr dirty="0" sz="2000" spc="-1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and</a:t>
            </a:r>
            <a:r>
              <a:rPr dirty="0" sz="2000" spc="-3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senior</a:t>
            </a:r>
            <a:r>
              <a:rPr dirty="0" sz="2000" spc="-3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management</a:t>
            </a:r>
            <a:r>
              <a:rPr dirty="0" sz="2000" spc="-3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rely</a:t>
            </a:r>
            <a:r>
              <a:rPr dirty="0" sz="2000" spc="-3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on</a:t>
            </a:r>
            <a:r>
              <a:rPr dirty="0" sz="2000" spc="-10" b="1">
                <a:solidFill>
                  <a:srgbClr val="004571"/>
                </a:solidFill>
                <a:latin typeface="Arial"/>
                <a:cs typeface="Arial"/>
              </a:rPr>
              <a:t> Internal</a:t>
            </a:r>
            <a:r>
              <a:rPr dirty="0" sz="2000" spc="-12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Auditing</a:t>
            </a:r>
            <a:r>
              <a:rPr dirty="0" sz="2000" spc="-3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004571"/>
                </a:solidFill>
                <a:latin typeface="Arial"/>
                <a:cs typeface="Arial"/>
              </a:rPr>
              <a:t>for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objective</a:t>
            </a:r>
            <a:r>
              <a:rPr dirty="0" sz="2000" spc="-3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assurance</a:t>
            </a:r>
            <a:r>
              <a:rPr dirty="0" sz="2000" spc="-5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and</a:t>
            </a:r>
            <a:r>
              <a:rPr dirty="0" sz="2000" spc="-4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insight</a:t>
            </a:r>
            <a:r>
              <a:rPr dirty="0" sz="2000" spc="-4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on</a:t>
            </a:r>
            <a:r>
              <a:rPr dirty="0" sz="2000" spc="-2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the</a:t>
            </a:r>
            <a:r>
              <a:rPr dirty="0" sz="2000" spc="-5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effectiveness</a:t>
            </a:r>
            <a:r>
              <a:rPr dirty="0" sz="2000" spc="-5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and</a:t>
            </a:r>
            <a:r>
              <a:rPr dirty="0" sz="2000" spc="-2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efficiency</a:t>
            </a:r>
            <a:r>
              <a:rPr dirty="0" sz="2000" spc="-7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004571"/>
                </a:solidFill>
                <a:latin typeface="Arial"/>
                <a:cs typeface="Arial"/>
              </a:rPr>
              <a:t>of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governance,</a:t>
            </a:r>
            <a:r>
              <a:rPr dirty="0" sz="2000" spc="-3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risk</a:t>
            </a:r>
            <a:r>
              <a:rPr dirty="0" sz="2000" spc="-4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management</a:t>
            </a:r>
            <a:r>
              <a:rPr dirty="0" sz="2000" spc="-4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and</a:t>
            </a:r>
            <a:r>
              <a:rPr dirty="0" sz="2000" spc="-3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internal</a:t>
            </a:r>
            <a:r>
              <a:rPr dirty="0" sz="2000" spc="-55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004571"/>
                </a:solidFill>
                <a:latin typeface="Arial"/>
                <a:cs typeface="Arial"/>
              </a:rPr>
              <a:t>control</a:t>
            </a:r>
            <a:r>
              <a:rPr dirty="0" sz="2000" spc="-30" b="1">
                <a:solidFill>
                  <a:srgbClr val="004571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004571"/>
                </a:solidFill>
                <a:latin typeface="Arial"/>
                <a:cs typeface="Arial"/>
              </a:rPr>
              <a:t>processes</a:t>
            </a:r>
            <a:r>
              <a:rPr dirty="0" sz="2200" spc="-10" b="1">
                <a:solidFill>
                  <a:srgbClr val="004571"/>
                </a:solidFill>
                <a:latin typeface="Arial"/>
                <a:cs typeface="Arial"/>
              </a:rPr>
              <a:t>.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970915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10"/>
              <a:t> </a:t>
            </a:r>
            <a:r>
              <a:rPr dirty="0"/>
              <a:t>AUDITING</a:t>
            </a:r>
            <a:r>
              <a:rPr dirty="0" spc="-45"/>
              <a:t> </a:t>
            </a:r>
            <a:r>
              <a:rPr dirty="0" spc="-10"/>
              <a:t>PROVIDES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3186"/>
            <a:ext cx="7941945" cy="3409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b="1">
                <a:solidFill>
                  <a:srgbClr val="051D38"/>
                </a:solidFill>
                <a:latin typeface="Arial"/>
                <a:cs typeface="Arial"/>
              </a:rPr>
              <a:t>Assurance</a:t>
            </a:r>
            <a:r>
              <a:rPr dirty="0" sz="3000" spc="-6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that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is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operating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as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intends.</a:t>
            </a:r>
            <a:endParaRPr sz="3000">
              <a:latin typeface="Arial"/>
              <a:cs typeface="Arial"/>
            </a:endParaRPr>
          </a:p>
          <a:p>
            <a:pPr marL="355600" marR="29464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3000" b="1">
                <a:solidFill>
                  <a:srgbClr val="051D38"/>
                </a:solidFill>
                <a:latin typeface="Arial"/>
                <a:cs typeface="Arial"/>
              </a:rPr>
              <a:t>Insight</a:t>
            </a:r>
            <a:r>
              <a:rPr dirty="0" sz="3000" spc="-2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for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improving</a:t>
            </a:r>
            <a:r>
              <a:rPr dirty="0" sz="3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controls,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processes,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procedures,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performance,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risk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management;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for reducing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expenses,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enhancing</a:t>
            </a:r>
            <a:r>
              <a:rPr dirty="0" sz="3000" spc="-5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revenues,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improving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profits.</a:t>
            </a:r>
            <a:endParaRPr sz="30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3000" b="1">
                <a:solidFill>
                  <a:srgbClr val="051D38"/>
                </a:solidFill>
                <a:latin typeface="Arial"/>
                <a:cs typeface="Arial"/>
              </a:rPr>
              <a:t>Objective</a:t>
            </a:r>
            <a:r>
              <a:rPr dirty="0" sz="3000" spc="-2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assessments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operations.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1939289">
              <a:lnSpc>
                <a:spcPct val="100000"/>
              </a:lnSpc>
              <a:spcBef>
                <a:spcPts val="100"/>
              </a:spcBef>
            </a:pPr>
            <a:r>
              <a:rPr dirty="0"/>
              <a:t>INTERNAL</a:t>
            </a:r>
            <a:r>
              <a:rPr dirty="0" spc="-305"/>
              <a:t> </a:t>
            </a:r>
            <a:r>
              <a:rPr dirty="0" spc="-10"/>
              <a:t>AUDITORS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623186"/>
            <a:ext cx="7990840" cy="38665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99643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Have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variety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skills,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educational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backgrounds,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expertise.</a:t>
            </a:r>
            <a:endParaRPr sz="3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Use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their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broad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knowledge</a:t>
            </a:r>
            <a:r>
              <a:rPr dirty="0" sz="30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business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to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help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achieve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its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business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objectives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assist</a:t>
            </a:r>
            <a:r>
              <a:rPr dirty="0" sz="30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governing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body</a:t>
            </a:r>
            <a:r>
              <a:rPr dirty="0" sz="3000" spc="-4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in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fulfilling</a:t>
            </a:r>
            <a:r>
              <a:rPr dirty="0" sz="30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oversight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responsibility.</a:t>
            </a:r>
            <a:endParaRPr sz="3000">
              <a:latin typeface="Arial"/>
              <a:cs typeface="Arial"/>
            </a:endParaRPr>
          </a:p>
          <a:p>
            <a:pPr marL="355600" marR="417830" indent="-342900">
              <a:lnSpc>
                <a:spcPct val="100000"/>
              </a:lnSpc>
              <a:spcBef>
                <a:spcPts val="725"/>
              </a:spcBef>
              <a:buChar char="•"/>
              <a:tabLst>
                <a:tab pos="355600" algn="l"/>
              </a:tabLst>
            </a:pP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Are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catalysts,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risk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control</a:t>
            </a:r>
            <a:r>
              <a:rPr dirty="0" sz="30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experts,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efficiency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specialists,</a:t>
            </a:r>
            <a:r>
              <a:rPr dirty="0" sz="3000" spc="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30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3000" spc="-20">
                <a:solidFill>
                  <a:srgbClr val="051D38"/>
                </a:solidFill>
                <a:latin typeface="Arial"/>
                <a:cs typeface="Arial"/>
              </a:rPr>
              <a:t>problem-</a:t>
            </a:r>
            <a:r>
              <a:rPr dirty="0" sz="3000" spc="-10">
                <a:solidFill>
                  <a:srgbClr val="051D38"/>
                </a:solidFill>
                <a:latin typeface="Arial"/>
                <a:cs typeface="Arial"/>
              </a:rPr>
              <a:t>solvers.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937445"/>
            <a:ext cx="9144000" cy="4920615"/>
            <a:chOff x="0" y="1937445"/>
            <a:chExt cx="9144000" cy="49206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899" y="1937445"/>
              <a:ext cx="2473177" cy="23582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585" y="4434319"/>
              <a:ext cx="2220224" cy="211708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73664" y="4406161"/>
              <a:ext cx="2249058" cy="214435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90032" y="4319016"/>
              <a:ext cx="2671571" cy="232562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 marR="5080" indent="8636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VALUE</a:t>
            </a:r>
            <a:r>
              <a:rPr dirty="0" spc="-135"/>
              <a:t> </a:t>
            </a:r>
            <a:r>
              <a:rPr dirty="0"/>
              <a:t>PROPOSITION</a:t>
            </a:r>
            <a:r>
              <a:rPr dirty="0" spc="-110"/>
              <a:t> </a:t>
            </a:r>
            <a:r>
              <a:rPr dirty="0"/>
              <a:t>OF</a:t>
            </a:r>
            <a:r>
              <a:rPr dirty="0" spc="-120"/>
              <a:t> </a:t>
            </a:r>
            <a:r>
              <a:rPr dirty="0" spc="-10"/>
              <a:t>INTERNAL </a:t>
            </a:r>
            <a:r>
              <a:rPr dirty="0"/>
              <a:t>AUDITING</a:t>
            </a:r>
            <a:r>
              <a:rPr dirty="0" spc="-20"/>
              <a:t> </a:t>
            </a:r>
            <a:r>
              <a:rPr dirty="0"/>
              <a:t>FOR</a:t>
            </a:r>
            <a:r>
              <a:rPr dirty="0" spc="-15"/>
              <a:t> </a:t>
            </a:r>
            <a:r>
              <a:rPr dirty="0"/>
              <a:t>KEY</a:t>
            </a:r>
            <a:r>
              <a:rPr dirty="0" spc="-75"/>
              <a:t> </a:t>
            </a:r>
            <a:r>
              <a:rPr dirty="0" spc="-20"/>
              <a:t>STAKEHOLDERS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535940" y="1443050"/>
            <a:ext cx="805180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What</a:t>
            </a:r>
            <a:r>
              <a:rPr dirty="0" sz="2400" spc="-3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else</a:t>
            </a:r>
            <a:r>
              <a:rPr dirty="0" sz="2400" spc="-3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should</a:t>
            </a:r>
            <a:r>
              <a:rPr dirty="0" sz="2400" spc="-6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you</a:t>
            </a:r>
            <a:r>
              <a:rPr dirty="0" sz="2400" spc="-2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expect</a:t>
            </a:r>
            <a:r>
              <a:rPr dirty="0" sz="2400" spc="-2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from</a:t>
            </a:r>
            <a:r>
              <a:rPr dirty="0" sz="2400" spc="-3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your</a:t>
            </a:r>
            <a:r>
              <a:rPr dirty="0" sz="2400" spc="-2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51D38"/>
                </a:solidFill>
                <a:latin typeface="Arial"/>
                <a:cs typeface="Arial"/>
              </a:rPr>
              <a:t>IA</a:t>
            </a:r>
            <a:r>
              <a:rPr dirty="0" sz="2400" spc="-12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51D38"/>
                </a:solidFill>
                <a:latin typeface="Arial"/>
                <a:cs typeface="Arial"/>
              </a:rPr>
              <a:t>Department?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279646"/>
            <a:ext cx="9144000" cy="3578860"/>
            <a:chOff x="0" y="3279646"/>
            <a:chExt cx="9144000" cy="3578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77083" y="3279646"/>
              <a:ext cx="3989832" cy="3471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0179" y="6003434"/>
              <a:ext cx="2068003" cy="57993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u="sng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ASSURANCE:</a:t>
            </a:r>
          </a:p>
          <a:p>
            <a:pPr algn="ctr">
              <a:lnSpc>
                <a:spcPct val="100000"/>
              </a:lnSpc>
            </a:pPr>
            <a:r>
              <a:rPr dirty="0"/>
              <a:t>GOVERNANCE,</a:t>
            </a:r>
            <a:r>
              <a:rPr dirty="0" spc="-75"/>
              <a:t> </a:t>
            </a:r>
            <a:r>
              <a:rPr dirty="0"/>
              <a:t>RISK,</a:t>
            </a:r>
            <a:r>
              <a:rPr dirty="0" spc="-40"/>
              <a:t> </a:t>
            </a:r>
            <a:r>
              <a:rPr dirty="0" spc="-10"/>
              <a:t>CONTROL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654812" y="1626234"/>
            <a:ext cx="7855584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332740" marR="5080" indent="-320675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400" spc="-16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Auditing</a:t>
            </a:r>
            <a:r>
              <a:rPr dirty="0" sz="2400" spc="-10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provides</a:t>
            </a:r>
            <a:r>
              <a:rPr dirty="0" sz="24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assurance</a:t>
            </a:r>
            <a:r>
              <a:rPr dirty="0" sz="24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on</a:t>
            </a:r>
            <a:r>
              <a:rPr dirty="0" sz="24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4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51D38"/>
                </a:solidFill>
                <a:latin typeface="Arial"/>
                <a:cs typeface="Arial"/>
              </a:rPr>
              <a:t>organization’s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governance,</a:t>
            </a:r>
            <a:r>
              <a:rPr dirty="0" sz="2400" spc="-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risk</a:t>
            </a:r>
            <a:r>
              <a:rPr dirty="0" sz="24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2400" spc="-9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400" spc="-9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control</a:t>
            </a:r>
            <a:r>
              <a:rPr dirty="0" sz="2400" spc="-10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processes</a:t>
            </a:r>
            <a:r>
              <a:rPr dirty="0" sz="24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051D38"/>
                </a:solidFill>
                <a:latin typeface="Arial"/>
                <a:cs typeface="Arial"/>
              </a:rPr>
              <a:t>to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help</a:t>
            </a:r>
            <a:r>
              <a:rPr dirty="0" sz="24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4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organization</a:t>
            </a:r>
            <a:r>
              <a:rPr dirty="0" sz="24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achieve</a:t>
            </a:r>
            <a:r>
              <a:rPr dirty="0" sz="2400" spc="-7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its</a:t>
            </a:r>
            <a:r>
              <a:rPr dirty="0" sz="24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strategic,</a:t>
            </a:r>
            <a:r>
              <a:rPr dirty="0" sz="24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51D38"/>
                </a:solidFill>
                <a:latin typeface="Arial"/>
                <a:cs typeface="Arial"/>
              </a:rPr>
              <a:t>operational,</a:t>
            </a:r>
            <a:endParaRPr sz="2400">
              <a:latin typeface="Arial"/>
              <a:cs typeface="Arial"/>
            </a:endParaRPr>
          </a:p>
          <a:p>
            <a:pPr algn="just" marL="1611630">
              <a:lnSpc>
                <a:spcPct val="100000"/>
              </a:lnSpc>
            </a:pP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financial,</a:t>
            </a:r>
            <a:r>
              <a:rPr dirty="0" sz="2400" spc="-10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400" spc="-1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051D38"/>
                </a:solidFill>
                <a:latin typeface="Arial"/>
                <a:cs typeface="Arial"/>
              </a:rPr>
              <a:t>compliance</a:t>
            </a:r>
            <a:r>
              <a:rPr dirty="0" sz="2400" spc="-10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051D38"/>
                </a:solidFill>
                <a:latin typeface="Arial"/>
                <a:cs typeface="Arial"/>
              </a:rPr>
              <a:t>objectives.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0995" rIns="0" bIns="0" rtlCol="0" vert="horz">
            <a:spAutoFit/>
          </a:bodyPr>
          <a:lstStyle/>
          <a:p>
            <a:pPr marL="954405">
              <a:lnSpc>
                <a:spcPct val="100000"/>
              </a:lnSpc>
              <a:spcBef>
                <a:spcPts val="100"/>
              </a:spcBef>
            </a:pPr>
            <a:r>
              <a:rPr dirty="0"/>
              <a:t>GOVERNANCE,</a:t>
            </a:r>
            <a:r>
              <a:rPr dirty="0" spc="-75"/>
              <a:t> </a:t>
            </a:r>
            <a:r>
              <a:rPr dirty="0"/>
              <a:t>RISK,</a:t>
            </a:r>
            <a:r>
              <a:rPr dirty="0" spc="-40"/>
              <a:t> </a:t>
            </a:r>
            <a:r>
              <a:rPr dirty="0" spc="-10"/>
              <a:t>CONTROL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5940" y="1541729"/>
            <a:ext cx="7849870" cy="4224020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355600" marR="90805" indent="-342900">
              <a:lnSpc>
                <a:spcPct val="80000"/>
              </a:lnSpc>
              <a:spcBef>
                <a:spcPts val="750"/>
              </a:spcBef>
              <a:buChar char="•"/>
              <a:tabLst>
                <a:tab pos="355600" algn="l"/>
              </a:tabLst>
            </a:pP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Internal</a:t>
            </a:r>
            <a:r>
              <a:rPr dirty="0" sz="2700" spc="-1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Auditing, as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one of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the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four</a:t>
            </a:r>
            <a:r>
              <a:rPr dirty="0" sz="27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1D38"/>
                </a:solidFill>
                <a:latin typeface="Arial"/>
                <a:cs typeface="Arial"/>
              </a:rPr>
              <a:t>cornerstones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7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corporate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051D38"/>
                </a:solidFill>
                <a:latin typeface="Arial"/>
                <a:cs typeface="Arial"/>
              </a:rPr>
              <a:t>governance</a:t>
            </a:r>
            <a:r>
              <a:rPr dirty="0" sz="2700" spc="-15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(along</a:t>
            </a:r>
            <a:r>
              <a:rPr dirty="0" sz="27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with 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the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governing</a:t>
            </a:r>
            <a:r>
              <a:rPr dirty="0" sz="27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1D38"/>
                </a:solidFill>
                <a:latin typeface="Arial"/>
                <a:cs typeface="Arial"/>
              </a:rPr>
              <a:t>body,</a:t>
            </a:r>
            <a:r>
              <a:rPr dirty="0" sz="2700" spc="-5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executive</a:t>
            </a:r>
            <a:r>
              <a:rPr dirty="0" sz="2700" spc="-8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management,</a:t>
            </a:r>
            <a:r>
              <a:rPr dirty="0" sz="27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external</a:t>
            </a:r>
            <a:r>
              <a:rPr dirty="0" sz="27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auditing)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helps organization</a:t>
            </a:r>
            <a:r>
              <a:rPr dirty="0" sz="2700" spc="-3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focus</a:t>
            </a:r>
            <a:r>
              <a:rPr dirty="0" sz="27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on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strong</a:t>
            </a:r>
            <a:r>
              <a:rPr dirty="0" sz="27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controls,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accurate</a:t>
            </a:r>
            <a:r>
              <a:rPr dirty="0" sz="27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reporting,</a:t>
            </a:r>
            <a:r>
              <a:rPr dirty="0" sz="2700" spc="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10">
                <a:solidFill>
                  <a:srgbClr val="051D38"/>
                </a:solidFill>
                <a:latin typeface="Arial"/>
                <a:cs typeface="Arial"/>
              </a:rPr>
              <a:t>effective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oversight,</a:t>
            </a:r>
            <a:r>
              <a:rPr dirty="0" sz="2700" spc="-2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mitigation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risks,</a:t>
            </a:r>
            <a:r>
              <a:rPr dirty="0" sz="2700" spc="-8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protection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 of </a:t>
            </a:r>
            <a:r>
              <a:rPr dirty="0" sz="2700" spc="-10">
                <a:solidFill>
                  <a:srgbClr val="051D38"/>
                </a:solidFill>
                <a:latin typeface="Arial"/>
                <a:cs typeface="Arial"/>
              </a:rPr>
              <a:t>investments.</a:t>
            </a:r>
            <a:endParaRPr sz="2700">
              <a:latin typeface="Arial"/>
              <a:cs typeface="Arial"/>
            </a:endParaRPr>
          </a:p>
          <a:p>
            <a:pPr marL="355600" marR="558165" indent="-342900">
              <a:lnSpc>
                <a:spcPts val="2590"/>
              </a:lnSpc>
              <a:spcBef>
                <a:spcPts val="625"/>
              </a:spcBef>
              <a:buChar char="•"/>
              <a:tabLst>
                <a:tab pos="355600" algn="l"/>
              </a:tabLst>
            </a:pP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Assists</a:t>
            </a:r>
            <a:r>
              <a:rPr dirty="0" sz="2700" spc="-3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management</a:t>
            </a:r>
            <a:r>
              <a:rPr dirty="0" sz="2700" spc="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governing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bodies 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in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identifying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051D38"/>
                </a:solidFill>
                <a:latin typeface="Arial"/>
                <a:cs typeface="Arial"/>
              </a:rPr>
              <a:t>risks.</a:t>
            </a:r>
            <a:endParaRPr sz="2700">
              <a:latin typeface="Arial"/>
              <a:cs typeface="Arial"/>
            </a:endParaRPr>
          </a:p>
          <a:p>
            <a:pPr algn="just" marL="355600" marR="5080" indent="-342900">
              <a:lnSpc>
                <a:spcPct val="8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Provides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insight on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effectiveness</a:t>
            </a:r>
            <a:r>
              <a:rPr dirty="0" sz="2700" spc="-4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of</a:t>
            </a:r>
            <a:r>
              <a:rPr dirty="0" sz="2700" spc="-6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b="1">
                <a:solidFill>
                  <a:srgbClr val="051D38"/>
                </a:solidFill>
                <a:latin typeface="Arial"/>
                <a:cs typeface="Arial"/>
              </a:rPr>
              <a:t>controls</a:t>
            </a:r>
            <a:r>
              <a:rPr dirty="0" sz="2700" spc="10" b="1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compliance</a:t>
            </a:r>
            <a:r>
              <a:rPr dirty="0" sz="2700" spc="-10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with procedures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and</a:t>
            </a:r>
            <a:r>
              <a:rPr dirty="0" sz="2700" spc="-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regulations,</a:t>
            </a:r>
            <a:r>
              <a:rPr dirty="0" sz="2700" spc="-15">
                <a:solidFill>
                  <a:srgbClr val="051D38"/>
                </a:solidFill>
                <a:latin typeface="Arial"/>
                <a:cs typeface="Arial"/>
              </a:rPr>
              <a:t> </a:t>
            </a:r>
            <a:r>
              <a:rPr dirty="0" sz="2700" spc="-25">
                <a:solidFill>
                  <a:srgbClr val="051D38"/>
                </a:solidFill>
                <a:latin typeface="Arial"/>
                <a:cs typeface="Arial"/>
              </a:rPr>
              <a:t>and </a:t>
            </a:r>
            <a:r>
              <a:rPr dirty="0" sz="2700">
                <a:solidFill>
                  <a:srgbClr val="051D38"/>
                </a:solidFill>
                <a:latin typeface="Arial"/>
                <a:cs typeface="Arial"/>
              </a:rPr>
              <a:t>recommends</a:t>
            </a:r>
            <a:r>
              <a:rPr dirty="0" sz="2700" spc="-10">
                <a:solidFill>
                  <a:srgbClr val="051D38"/>
                </a:solidFill>
                <a:latin typeface="Arial"/>
                <a:cs typeface="Arial"/>
              </a:rPr>
              <a:t> improvements.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7960" y="3546346"/>
            <a:ext cx="3694176" cy="321716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00"/>
              </a:spcBef>
            </a:pPr>
            <a:r>
              <a:rPr dirty="0" u="sng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INSIGHT:</a:t>
            </a:r>
          </a:p>
          <a:p>
            <a:pPr algn="ctr">
              <a:lnSpc>
                <a:spcPct val="100000"/>
              </a:lnSpc>
            </a:pPr>
            <a:r>
              <a:rPr dirty="0" spc="-120"/>
              <a:t>CATALYST,</a:t>
            </a:r>
            <a:r>
              <a:rPr dirty="0" spc="-140"/>
              <a:t> </a:t>
            </a:r>
            <a:r>
              <a:rPr dirty="0" spc="-30"/>
              <a:t>ANALYSES,</a:t>
            </a:r>
            <a:r>
              <a:rPr dirty="0" spc="-165"/>
              <a:t> </a:t>
            </a:r>
            <a:r>
              <a:rPr dirty="0" spc="-10"/>
              <a:t>ASSESSMENTS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30835" marR="5080" indent="6356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Internal</a:t>
            </a:r>
            <a:r>
              <a:rPr dirty="0" spc="-160"/>
              <a:t> </a:t>
            </a:r>
            <a:r>
              <a:rPr dirty="0"/>
              <a:t>Auditing</a:t>
            </a:r>
            <a:r>
              <a:rPr dirty="0" spc="-55"/>
              <a:t> </a:t>
            </a:r>
            <a:r>
              <a:rPr dirty="0"/>
              <a:t>is</a:t>
            </a:r>
            <a:r>
              <a:rPr dirty="0" spc="-55"/>
              <a:t> </a:t>
            </a:r>
            <a:r>
              <a:rPr dirty="0"/>
              <a:t>a</a:t>
            </a:r>
            <a:r>
              <a:rPr dirty="0" spc="-55"/>
              <a:t> </a:t>
            </a:r>
            <a:r>
              <a:rPr dirty="0"/>
              <a:t>catalyst</a:t>
            </a:r>
            <a:r>
              <a:rPr dirty="0" spc="-55"/>
              <a:t> </a:t>
            </a:r>
            <a:r>
              <a:rPr dirty="0"/>
              <a:t>for</a:t>
            </a:r>
            <a:r>
              <a:rPr dirty="0" spc="-55"/>
              <a:t> </a:t>
            </a:r>
            <a:r>
              <a:rPr dirty="0"/>
              <a:t>improving</a:t>
            </a:r>
            <a:r>
              <a:rPr dirty="0" spc="-35"/>
              <a:t> </a:t>
            </a:r>
            <a:r>
              <a:rPr dirty="0" spc="-25"/>
              <a:t>an </a:t>
            </a:r>
            <a:r>
              <a:rPr dirty="0"/>
              <a:t>organization’s</a:t>
            </a:r>
            <a:r>
              <a:rPr dirty="0" spc="-55"/>
              <a:t> </a:t>
            </a:r>
            <a:r>
              <a:rPr dirty="0"/>
              <a:t>effectiveness</a:t>
            </a:r>
            <a:r>
              <a:rPr dirty="0" spc="-95"/>
              <a:t> </a:t>
            </a:r>
            <a:r>
              <a:rPr dirty="0"/>
              <a:t>and</a:t>
            </a:r>
            <a:r>
              <a:rPr dirty="0" spc="-85"/>
              <a:t> </a:t>
            </a:r>
            <a:r>
              <a:rPr dirty="0"/>
              <a:t>efficiency</a:t>
            </a:r>
            <a:r>
              <a:rPr dirty="0" spc="-90"/>
              <a:t> </a:t>
            </a:r>
            <a:r>
              <a:rPr dirty="0"/>
              <a:t>by</a:t>
            </a:r>
            <a:r>
              <a:rPr dirty="0" spc="-95"/>
              <a:t> </a:t>
            </a:r>
            <a:r>
              <a:rPr dirty="0" spc="-10"/>
              <a:t>providing </a:t>
            </a:r>
            <a:r>
              <a:rPr dirty="0"/>
              <a:t>insight</a:t>
            </a:r>
            <a:r>
              <a:rPr dirty="0" spc="-60"/>
              <a:t> </a:t>
            </a:r>
            <a:r>
              <a:rPr dirty="0"/>
              <a:t>and</a:t>
            </a:r>
            <a:r>
              <a:rPr dirty="0" spc="-70"/>
              <a:t> </a:t>
            </a:r>
            <a:r>
              <a:rPr dirty="0" spc="-10"/>
              <a:t>recommendations</a:t>
            </a:r>
            <a:r>
              <a:rPr dirty="0" spc="-55"/>
              <a:t> </a:t>
            </a:r>
            <a:r>
              <a:rPr dirty="0"/>
              <a:t>based</a:t>
            </a:r>
            <a:r>
              <a:rPr dirty="0" spc="-65"/>
              <a:t> </a:t>
            </a:r>
            <a:r>
              <a:rPr dirty="0"/>
              <a:t>on</a:t>
            </a:r>
            <a:r>
              <a:rPr dirty="0" spc="-70"/>
              <a:t> </a:t>
            </a:r>
            <a:r>
              <a:rPr dirty="0"/>
              <a:t>analyses</a:t>
            </a:r>
            <a:r>
              <a:rPr dirty="0" spc="-55"/>
              <a:t> </a:t>
            </a:r>
            <a:r>
              <a:rPr dirty="0" spc="-25"/>
              <a:t>and</a:t>
            </a:r>
          </a:p>
          <a:p>
            <a:pPr marL="915669">
              <a:lnSpc>
                <a:spcPct val="100000"/>
              </a:lnSpc>
            </a:pPr>
            <a:r>
              <a:rPr dirty="0"/>
              <a:t>assessments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60"/>
              <a:t> </a:t>
            </a:r>
            <a:r>
              <a:rPr dirty="0"/>
              <a:t>data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55"/>
              <a:t> </a:t>
            </a:r>
            <a:r>
              <a:rPr dirty="0"/>
              <a:t>business</a:t>
            </a:r>
            <a:r>
              <a:rPr dirty="0" spc="-35"/>
              <a:t> </a:t>
            </a:r>
            <a:r>
              <a:rPr dirty="0" spc="-10"/>
              <a:t>processes.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1D3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Karina Urena</dc:creator>
  <dc:title>How To Succeed In Your Internal Audit Career</dc:title>
  <dcterms:created xsi:type="dcterms:W3CDTF">2024-09-20T16:11:01Z</dcterms:created>
  <dcterms:modified xsi:type="dcterms:W3CDTF">2024-09-20T16:11:01Z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2021-07-27T00:00:00Z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2024-09-20T00:00:00Z</vt:filetime>
  </property>
  <property fmtid="{D5CDD505-2E9C-101B-9397-08002B2CF9AE}" pid="5" name="Producer">
    <vt:lpwstr>Microsoft® PowerPoint® 2013</vt:lpwstr>
  </property>
</Properties>
</file>